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307B9-375F-492C-9E82-89C4F2E49056}" type="datetimeFigureOut">
              <a:rPr lang="en-GB" smtClean="0"/>
              <a:t>22/01/2018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A0250-6AF7-4092-A4BD-48DEC0803D42}" type="slidenum">
              <a:rPr lang="en-GB" smtClean="0"/>
              <a:t>‹#›</a:t>
            </a:fld>
            <a:endParaRPr lang="en-GB"/>
          </a:p>
        </p:txBody>
      </p:sp>
    </p:spTree>
    <p:extLst>
      <p:ext uri="{BB962C8B-B14F-4D97-AF65-F5344CB8AC3E}">
        <p14:creationId xmlns:p14="http://schemas.microsoft.com/office/powerpoint/2010/main" val="66497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759-2F78-42E7-ABD1-B81C770BB0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04CAE7-1931-41D2-9773-84DA9CDC1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8B44F4D-338C-43BD-B1DF-FB2C21928CCF}"/>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E2BE21B5-D13B-4FC6-AFD1-058810951B38}"/>
              </a:ext>
            </a:extLst>
          </p:cNvPr>
          <p:cNvSpPr>
            <a:spLocks noGrp="1"/>
          </p:cNvSpPr>
          <p:nvPr>
            <p:ph type="ftr" sz="quarter" idx="11"/>
          </p:nvPr>
        </p:nvSpPr>
        <p:spPr>
          <a:xfrm>
            <a:off x="4038600" y="6432550"/>
            <a:ext cx="4114800" cy="514350"/>
          </a:xfrm>
        </p:spPr>
        <p:txBody>
          <a:bodyPr/>
          <a:lstStyle/>
          <a:p>
            <a:r>
              <a:rPr lang="en-GB" dirty="0"/>
              <a:t>© Next Step Computing</a:t>
            </a:r>
          </a:p>
        </p:txBody>
      </p:sp>
      <p:sp>
        <p:nvSpPr>
          <p:cNvPr id="6" name="Slide Number Placeholder 5">
            <a:extLst>
              <a:ext uri="{FF2B5EF4-FFF2-40B4-BE49-F238E27FC236}">
                <a16:creationId xmlns:a16="http://schemas.microsoft.com/office/drawing/2014/main" id="{598B7825-CB7B-4E85-A269-C1F8605F5504}"/>
              </a:ext>
            </a:extLst>
          </p:cNvPr>
          <p:cNvSpPr>
            <a:spLocks noGrp="1"/>
          </p:cNvSpPr>
          <p:nvPr>
            <p:ph type="sldNum" sz="quarter" idx="12"/>
          </p:nvPr>
        </p:nvSpPr>
        <p:spPr>
          <a:xfrm>
            <a:off x="8610600" y="6521450"/>
            <a:ext cx="2743200" cy="365125"/>
          </a:xfrm>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1237746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EEEB-09F1-43F5-A32A-AFA4F7B629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D15360-2CBF-4C3E-ACF3-854474E183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5AEF10-3851-481D-8511-73222A790C37}"/>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71333194-444C-4772-B923-8A3B2FFF2BA8}"/>
              </a:ext>
            </a:extLst>
          </p:cNvPr>
          <p:cNvSpPr>
            <a:spLocks noGrp="1"/>
          </p:cNvSpPr>
          <p:nvPr>
            <p:ph type="ftr" sz="quarter" idx="11"/>
          </p:nvPr>
        </p:nvSpPr>
        <p:spPr/>
        <p:txBody>
          <a:bodyPr/>
          <a:lstStyle/>
          <a:p>
            <a:r>
              <a:rPr lang="en-GB"/>
              <a:t>© Next Step Computing</a:t>
            </a:r>
          </a:p>
        </p:txBody>
      </p:sp>
      <p:sp>
        <p:nvSpPr>
          <p:cNvPr id="6" name="Slide Number Placeholder 5">
            <a:extLst>
              <a:ext uri="{FF2B5EF4-FFF2-40B4-BE49-F238E27FC236}">
                <a16:creationId xmlns:a16="http://schemas.microsoft.com/office/drawing/2014/main" id="{8CFCB802-6F55-46D2-BEF1-742389648D3A}"/>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9951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694BB4-E7DC-418D-B7B4-0C0E15C67E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EB5FF9-D0E3-4CA1-BA11-A60C3F210E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E3B00E-3992-4ED0-ACDA-747433F01384}"/>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0A752317-3ECC-4EBE-A7BB-14B2CFB3232A}"/>
              </a:ext>
            </a:extLst>
          </p:cNvPr>
          <p:cNvSpPr>
            <a:spLocks noGrp="1"/>
          </p:cNvSpPr>
          <p:nvPr>
            <p:ph type="ftr" sz="quarter" idx="11"/>
          </p:nvPr>
        </p:nvSpPr>
        <p:spPr/>
        <p:txBody>
          <a:bodyPr/>
          <a:lstStyle/>
          <a:p>
            <a:r>
              <a:rPr lang="en-GB"/>
              <a:t>© Next Step Computing</a:t>
            </a:r>
          </a:p>
        </p:txBody>
      </p:sp>
      <p:sp>
        <p:nvSpPr>
          <p:cNvPr id="6" name="Slide Number Placeholder 5">
            <a:extLst>
              <a:ext uri="{FF2B5EF4-FFF2-40B4-BE49-F238E27FC236}">
                <a16:creationId xmlns:a16="http://schemas.microsoft.com/office/drawing/2014/main" id="{7DEC45AD-A9B4-449C-8D80-7BA42068617C}"/>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0071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5E28-65ED-472C-B339-F79B666477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D60E11-D115-4E84-B174-4B981ED6C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7DF5C3-196E-4ED2-A7B8-F3C4DEB10246}"/>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4380688D-EBE4-4A36-8BD2-DDA0003FDABB}"/>
              </a:ext>
            </a:extLst>
          </p:cNvPr>
          <p:cNvSpPr>
            <a:spLocks noGrp="1"/>
          </p:cNvSpPr>
          <p:nvPr>
            <p:ph type="ftr" sz="quarter" idx="11"/>
          </p:nvPr>
        </p:nvSpPr>
        <p:spPr/>
        <p:txBody>
          <a:bodyPr/>
          <a:lstStyle/>
          <a:p>
            <a:r>
              <a:rPr lang="en-GB"/>
              <a:t>© Next Step Computing</a:t>
            </a:r>
          </a:p>
        </p:txBody>
      </p:sp>
      <p:sp>
        <p:nvSpPr>
          <p:cNvPr id="6" name="Slide Number Placeholder 5">
            <a:extLst>
              <a:ext uri="{FF2B5EF4-FFF2-40B4-BE49-F238E27FC236}">
                <a16:creationId xmlns:a16="http://schemas.microsoft.com/office/drawing/2014/main" id="{3DE229EB-DA70-4B3A-A60F-C4DD9DB7B0B0}"/>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557826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1965-DE8E-4185-8668-A3D327147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32CFE06-730C-40E0-8CCB-83D167A8DB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E8B504-E0CF-470B-A44E-B9247BB3DE49}"/>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40E04EA6-8B69-4740-BD5E-E1A344FE7F56}"/>
              </a:ext>
            </a:extLst>
          </p:cNvPr>
          <p:cNvSpPr>
            <a:spLocks noGrp="1"/>
          </p:cNvSpPr>
          <p:nvPr>
            <p:ph type="ftr" sz="quarter" idx="11"/>
          </p:nvPr>
        </p:nvSpPr>
        <p:spPr/>
        <p:txBody>
          <a:bodyPr/>
          <a:lstStyle/>
          <a:p>
            <a:r>
              <a:rPr lang="en-GB"/>
              <a:t>© Next Step Computing</a:t>
            </a:r>
          </a:p>
        </p:txBody>
      </p:sp>
      <p:sp>
        <p:nvSpPr>
          <p:cNvPr id="6" name="Slide Number Placeholder 5">
            <a:extLst>
              <a:ext uri="{FF2B5EF4-FFF2-40B4-BE49-F238E27FC236}">
                <a16:creationId xmlns:a16="http://schemas.microsoft.com/office/drawing/2014/main" id="{42B8A40C-1069-4BFE-9CA7-E696B0AE8C26}"/>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85194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85E0-B09E-4134-87FC-061650BD74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53B3C7-7941-47A2-9953-5AF4F7909E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D16C9C8-2E2D-453A-A366-375587B9BB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F50A67B-C1D8-4723-85B8-F0C234FCCC51}"/>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1B487C20-C72A-4655-B424-B7A10716D40C}"/>
              </a:ext>
            </a:extLst>
          </p:cNvPr>
          <p:cNvSpPr>
            <a:spLocks noGrp="1"/>
          </p:cNvSpPr>
          <p:nvPr>
            <p:ph type="ftr" sz="quarter" idx="11"/>
          </p:nvPr>
        </p:nvSpPr>
        <p:spPr/>
        <p:txBody>
          <a:bodyPr/>
          <a:lstStyle/>
          <a:p>
            <a:r>
              <a:rPr lang="en-GB"/>
              <a:t>© Next Step Computing</a:t>
            </a:r>
          </a:p>
        </p:txBody>
      </p:sp>
      <p:sp>
        <p:nvSpPr>
          <p:cNvPr id="7" name="Slide Number Placeholder 6">
            <a:extLst>
              <a:ext uri="{FF2B5EF4-FFF2-40B4-BE49-F238E27FC236}">
                <a16:creationId xmlns:a16="http://schemas.microsoft.com/office/drawing/2014/main" id="{81209252-A163-4EA4-87B7-3D2BC803FB44}"/>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371764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D732-C048-4CA2-BB8A-FF18676CACA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938456-2DC7-4DAE-838F-DBB0DB2CF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19EFDD-369E-43CB-98C3-672457FA3C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DA104DF-E9AA-44E7-A163-9166959E0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5DCF52-679B-48A2-A7FF-35FD7C9EE1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6E03F8A-660E-41D5-90C4-661123679173}"/>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8" name="Footer Placeholder 7">
            <a:extLst>
              <a:ext uri="{FF2B5EF4-FFF2-40B4-BE49-F238E27FC236}">
                <a16:creationId xmlns:a16="http://schemas.microsoft.com/office/drawing/2014/main" id="{9C06BD1B-59FD-4AF9-929F-5E26B9D3D5A2}"/>
              </a:ext>
            </a:extLst>
          </p:cNvPr>
          <p:cNvSpPr>
            <a:spLocks noGrp="1"/>
          </p:cNvSpPr>
          <p:nvPr>
            <p:ph type="ftr" sz="quarter" idx="11"/>
          </p:nvPr>
        </p:nvSpPr>
        <p:spPr/>
        <p:txBody>
          <a:bodyPr/>
          <a:lstStyle/>
          <a:p>
            <a:r>
              <a:rPr lang="en-GB"/>
              <a:t>© Next Step Computing</a:t>
            </a:r>
          </a:p>
        </p:txBody>
      </p:sp>
      <p:sp>
        <p:nvSpPr>
          <p:cNvPr id="9" name="Slide Number Placeholder 8">
            <a:extLst>
              <a:ext uri="{FF2B5EF4-FFF2-40B4-BE49-F238E27FC236}">
                <a16:creationId xmlns:a16="http://schemas.microsoft.com/office/drawing/2014/main" id="{B00C5051-77C7-4154-BE73-311DD80AA787}"/>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25064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6FE1-3336-44FF-80AC-346A62931A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E3BEBF-7DDD-4B52-94AE-C0B42280F778}"/>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4" name="Footer Placeholder 3">
            <a:extLst>
              <a:ext uri="{FF2B5EF4-FFF2-40B4-BE49-F238E27FC236}">
                <a16:creationId xmlns:a16="http://schemas.microsoft.com/office/drawing/2014/main" id="{463D07FF-33E8-4C14-87B2-1DE2A4D5D8CB}"/>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29BC73ED-7F22-465C-A159-9E2A4CEF41B1}"/>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61344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36DEF-3BC7-40BB-B7E0-64197276C883}"/>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3" name="Footer Placeholder 2">
            <a:extLst>
              <a:ext uri="{FF2B5EF4-FFF2-40B4-BE49-F238E27FC236}">
                <a16:creationId xmlns:a16="http://schemas.microsoft.com/office/drawing/2014/main" id="{77A6ED1B-54A2-4BED-8CE9-B0E7B9B48735}"/>
              </a:ext>
            </a:extLst>
          </p:cNvPr>
          <p:cNvSpPr>
            <a:spLocks noGrp="1"/>
          </p:cNvSpPr>
          <p:nvPr>
            <p:ph type="ftr" sz="quarter" idx="11"/>
          </p:nvPr>
        </p:nvSpPr>
        <p:spPr/>
        <p:txBody>
          <a:bodyPr/>
          <a:lstStyle/>
          <a:p>
            <a:r>
              <a:rPr lang="en-GB"/>
              <a:t>© Next Step Computing</a:t>
            </a:r>
          </a:p>
        </p:txBody>
      </p:sp>
      <p:sp>
        <p:nvSpPr>
          <p:cNvPr id="4" name="Slide Number Placeholder 3">
            <a:extLst>
              <a:ext uri="{FF2B5EF4-FFF2-40B4-BE49-F238E27FC236}">
                <a16:creationId xmlns:a16="http://schemas.microsoft.com/office/drawing/2014/main" id="{D66ABDFE-E295-47AF-B59C-9CFC59F058D3}"/>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80728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727E-9297-4EA2-A8C1-FFB0CCF99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86C2183-90D5-4550-893A-D3C0BB0A5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DDEB7CF-C763-4D30-9EE2-12A18D469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A19655-01DB-41C4-ACBF-01D08406A64B}"/>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7FBF3AC2-C9DA-4C69-83F5-C5E0AA220DFD}"/>
              </a:ext>
            </a:extLst>
          </p:cNvPr>
          <p:cNvSpPr>
            <a:spLocks noGrp="1"/>
          </p:cNvSpPr>
          <p:nvPr>
            <p:ph type="ftr" sz="quarter" idx="11"/>
          </p:nvPr>
        </p:nvSpPr>
        <p:spPr/>
        <p:txBody>
          <a:bodyPr/>
          <a:lstStyle/>
          <a:p>
            <a:r>
              <a:rPr lang="en-GB"/>
              <a:t>© Next Step Computing</a:t>
            </a:r>
          </a:p>
        </p:txBody>
      </p:sp>
      <p:sp>
        <p:nvSpPr>
          <p:cNvPr id="7" name="Slide Number Placeholder 6">
            <a:extLst>
              <a:ext uri="{FF2B5EF4-FFF2-40B4-BE49-F238E27FC236}">
                <a16:creationId xmlns:a16="http://schemas.microsoft.com/office/drawing/2014/main" id="{5AE2138D-BDA7-428F-A211-C7409424E506}"/>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241616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42CA-34BE-4ADE-A2AF-E5F9834C2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7DC9B66-1772-4FCA-A5A1-8BB633D70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42CE98-4BB7-4BDA-B5B4-83B51A04C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96D8C8-EB31-4191-B77A-D5E5AA932AC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5B56AF45-3FF8-4B2F-86B2-05F71D696723}"/>
              </a:ext>
            </a:extLst>
          </p:cNvPr>
          <p:cNvSpPr>
            <a:spLocks noGrp="1"/>
          </p:cNvSpPr>
          <p:nvPr>
            <p:ph type="ftr" sz="quarter" idx="11"/>
          </p:nvPr>
        </p:nvSpPr>
        <p:spPr/>
        <p:txBody>
          <a:bodyPr/>
          <a:lstStyle/>
          <a:p>
            <a:r>
              <a:rPr lang="en-GB"/>
              <a:t>© Next Step Computing</a:t>
            </a:r>
          </a:p>
        </p:txBody>
      </p:sp>
      <p:sp>
        <p:nvSpPr>
          <p:cNvPr id="7" name="Slide Number Placeholder 6">
            <a:extLst>
              <a:ext uri="{FF2B5EF4-FFF2-40B4-BE49-F238E27FC236}">
                <a16:creationId xmlns:a16="http://schemas.microsoft.com/office/drawing/2014/main" id="{54988548-D93A-48C0-A750-F920A02F299A}"/>
              </a:ext>
            </a:extLst>
          </p:cNvPr>
          <p:cNvSpPr>
            <a:spLocks noGrp="1"/>
          </p:cNvSpPr>
          <p:nvPr>
            <p:ph type="sldNum" sz="quarter" idx="12"/>
          </p:nvPr>
        </p:nvSpPr>
        <p:spPr/>
        <p:txBody>
          <a:bodyPr/>
          <a:lstStyle/>
          <a:p>
            <a:fld id="{8BA8EE58-72D2-4857-BFD4-7A0CDEAA5950}" type="slidenum">
              <a:rPr lang="en-GB" smtClean="0"/>
              <a:t>‹#›</a:t>
            </a:fld>
            <a:endParaRPr lang="en-GB"/>
          </a:p>
        </p:txBody>
      </p:sp>
    </p:spTree>
    <p:extLst>
      <p:ext uri="{BB962C8B-B14F-4D97-AF65-F5344CB8AC3E}">
        <p14:creationId xmlns:p14="http://schemas.microsoft.com/office/powerpoint/2010/main" val="225158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3D141F-445C-4513-BA44-466760317A8E}"/>
              </a:ext>
            </a:extLst>
          </p:cNvPr>
          <p:cNvSpPr/>
          <p:nvPr userDrawn="1"/>
        </p:nvSpPr>
        <p:spPr>
          <a:xfrm>
            <a:off x="166256" y="157942"/>
            <a:ext cx="11829009" cy="45245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5DB3F529-C15B-4694-B683-210801AA1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26A6065C-FA75-4FD4-88CB-76DF6E2EA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3A5EBE19-14F2-432E-B938-C647D81A4F0D}"/>
              </a:ext>
            </a:extLst>
          </p:cNvPr>
          <p:cNvSpPr>
            <a:spLocks noGrp="1"/>
          </p:cNvSpPr>
          <p:nvPr>
            <p:ph type="ftr" sz="quarter" idx="3"/>
          </p:nvPr>
        </p:nvSpPr>
        <p:spPr>
          <a:xfrm>
            <a:off x="4038600" y="64960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 Next Step Computing</a:t>
            </a:r>
          </a:p>
        </p:txBody>
      </p:sp>
      <p:sp>
        <p:nvSpPr>
          <p:cNvPr id="6" name="Slide Number Placeholder 5">
            <a:extLst>
              <a:ext uri="{FF2B5EF4-FFF2-40B4-BE49-F238E27FC236}">
                <a16:creationId xmlns:a16="http://schemas.microsoft.com/office/drawing/2014/main" id="{0BC6B800-13FF-4D27-8109-437625BACCAD}"/>
              </a:ext>
            </a:extLst>
          </p:cNvPr>
          <p:cNvSpPr>
            <a:spLocks noGrp="1"/>
          </p:cNvSpPr>
          <p:nvPr>
            <p:ph type="sldNum" sz="quarter" idx="4"/>
          </p:nvPr>
        </p:nvSpPr>
        <p:spPr>
          <a:xfrm>
            <a:off x="8610600" y="64960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8EE58-72D2-4857-BFD4-7A0CDEAA5950}" type="slidenum">
              <a:rPr lang="en-GB" smtClean="0"/>
              <a:t>‹#›</a:t>
            </a:fld>
            <a:endParaRPr lang="en-GB" dirty="0"/>
          </a:p>
        </p:txBody>
      </p:sp>
      <p:sp>
        <p:nvSpPr>
          <p:cNvPr id="9" name="Rectangle 8">
            <a:extLst>
              <a:ext uri="{FF2B5EF4-FFF2-40B4-BE49-F238E27FC236}">
                <a16:creationId xmlns:a16="http://schemas.microsoft.com/office/drawing/2014/main" id="{E458D784-53AA-48B3-A3EF-8AD6FE31B438}"/>
              </a:ext>
            </a:extLst>
          </p:cNvPr>
          <p:cNvSpPr/>
          <p:nvPr userDrawn="1"/>
        </p:nvSpPr>
        <p:spPr>
          <a:xfrm>
            <a:off x="166254" y="4682443"/>
            <a:ext cx="5884025" cy="1883468"/>
          </a:xfrm>
          <a:prstGeom prst="rect">
            <a:avLst/>
          </a:pr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10" name="Rectangle 9">
            <a:extLst>
              <a:ext uri="{FF2B5EF4-FFF2-40B4-BE49-F238E27FC236}">
                <a16:creationId xmlns:a16="http://schemas.microsoft.com/office/drawing/2014/main" id="{EB7C9B67-FD18-4EB6-B95C-D660DFBD6843}"/>
              </a:ext>
            </a:extLst>
          </p:cNvPr>
          <p:cNvSpPr/>
          <p:nvPr userDrawn="1"/>
        </p:nvSpPr>
        <p:spPr>
          <a:xfrm>
            <a:off x="6035041" y="4682443"/>
            <a:ext cx="5960225" cy="1883467"/>
          </a:xfrm>
          <a:prstGeom prst="rect">
            <a:avLst/>
          </a:pr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18" name="Flowchart: Data 17">
            <a:extLst>
              <a:ext uri="{FF2B5EF4-FFF2-40B4-BE49-F238E27FC236}">
                <a16:creationId xmlns:a16="http://schemas.microsoft.com/office/drawing/2014/main" id="{2E2589DA-E482-456D-A000-CC2D980E0178}"/>
              </a:ext>
            </a:extLst>
          </p:cNvPr>
          <p:cNvSpPr/>
          <p:nvPr userDrawn="1"/>
        </p:nvSpPr>
        <p:spPr>
          <a:xfrm>
            <a:off x="166256" y="157941"/>
            <a:ext cx="5251564" cy="8699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8 w 10008"/>
              <a:gd name="connsiteY0" fmla="*/ 10000 h 10000"/>
              <a:gd name="connsiteX1" fmla="*/ 0 w 10008"/>
              <a:gd name="connsiteY1" fmla="*/ 191 h 10000"/>
              <a:gd name="connsiteX2" fmla="*/ 10008 w 10008"/>
              <a:gd name="connsiteY2" fmla="*/ 0 h 10000"/>
              <a:gd name="connsiteX3" fmla="*/ 8008 w 10008"/>
              <a:gd name="connsiteY3" fmla="*/ 10000 h 10000"/>
              <a:gd name="connsiteX4" fmla="*/ 8 w 10008"/>
              <a:gd name="connsiteY4" fmla="*/ 10000 h 10000"/>
              <a:gd name="connsiteX0" fmla="*/ 1 w 10001"/>
              <a:gd name="connsiteY0" fmla="*/ 10000 h 10000"/>
              <a:gd name="connsiteX1" fmla="*/ 16 w 10001"/>
              <a:gd name="connsiteY1" fmla="*/ 155 h 10000"/>
              <a:gd name="connsiteX2" fmla="*/ 10001 w 10001"/>
              <a:gd name="connsiteY2" fmla="*/ 0 h 10000"/>
              <a:gd name="connsiteX3" fmla="*/ 8001 w 10001"/>
              <a:gd name="connsiteY3" fmla="*/ 10000 h 10000"/>
              <a:gd name="connsiteX4" fmla="*/ 1 w 10001"/>
              <a:gd name="connsiteY4" fmla="*/ 10000 h 10000"/>
              <a:gd name="connsiteX0" fmla="*/ 1 w 10001"/>
              <a:gd name="connsiteY0" fmla="*/ 10000 h 10000"/>
              <a:gd name="connsiteX1" fmla="*/ 8 w 10001"/>
              <a:gd name="connsiteY1" fmla="*/ 155 h 10000"/>
              <a:gd name="connsiteX2" fmla="*/ 10001 w 10001"/>
              <a:gd name="connsiteY2" fmla="*/ 0 h 10000"/>
              <a:gd name="connsiteX3" fmla="*/ 8001 w 10001"/>
              <a:gd name="connsiteY3" fmla="*/ 10000 h 10000"/>
              <a:gd name="connsiteX4" fmla="*/ 1 w 10001"/>
              <a:gd name="connsiteY4" fmla="*/ 10000 h 10000"/>
              <a:gd name="connsiteX0" fmla="*/ 1 w 10001"/>
              <a:gd name="connsiteY0" fmla="*/ 10000 h 10000"/>
              <a:gd name="connsiteX1" fmla="*/ 0 w 10001"/>
              <a:gd name="connsiteY1" fmla="*/ 191 h 10000"/>
              <a:gd name="connsiteX2" fmla="*/ 10001 w 10001"/>
              <a:gd name="connsiteY2" fmla="*/ 0 h 10000"/>
              <a:gd name="connsiteX3" fmla="*/ 8001 w 10001"/>
              <a:gd name="connsiteY3" fmla="*/ 10000 h 10000"/>
              <a:gd name="connsiteX4" fmla="*/ 1 w 10001"/>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1" y="10000"/>
                </a:moveTo>
                <a:cubicBezTo>
                  <a:pt x="-2" y="6730"/>
                  <a:pt x="3" y="3461"/>
                  <a:pt x="0" y="191"/>
                </a:cubicBezTo>
                <a:lnTo>
                  <a:pt x="10001" y="0"/>
                </a:lnTo>
                <a:lnTo>
                  <a:pt x="8001" y="10000"/>
                </a:lnTo>
                <a:lnTo>
                  <a:pt x="1" y="10000"/>
                </a:lnTo>
                <a:close/>
              </a:path>
            </a:pathLst>
          </a:cu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Algorithms 1.0</a:t>
            </a:r>
          </a:p>
        </p:txBody>
      </p:sp>
      <p:sp>
        <p:nvSpPr>
          <p:cNvPr id="19" name="Flowchart: Data 18">
            <a:extLst>
              <a:ext uri="{FF2B5EF4-FFF2-40B4-BE49-F238E27FC236}">
                <a16:creationId xmlns:a16="http://schemas.microsoft.com/office/drawing/2014/main" id="{C53B195A-1B12-41F1-A40C-C0A8B0753CD1}"/>
              </a:ext>
            </a:extLst>
          </p:cNvPr>
          <p:cNvSpPr/>
          <p:nvPr userDrawn="1"/>
        </p:nvSpPr>
        <p:spPr>
          <a:xfrm>
            <a:off x="4762500" y="160338"/>
            <a:ext cx="7137400" cy="86756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1574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1397 w 10000"/>
              <a:gd name="connsiteY1" fmla="*/ 0 h 10000"/>
              <a:gd name="connsiteX2" fmla="*/ 10000 w 10000"/>
              <a:gd name="connsiteY2" fmla="*/ 0 h 10000"/>
              <a:gd name="connsiteX3" fmla="*/ 8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97" y="0"/>
                </a:lnTo>
                <a:lnTo>
                  <a:pt x="10000" y="0"/>
                </a:lnTo>
                <a:lnTo>
                  <a:pt x="8000" y="10000"/>
                </a:lnTo>
                <a:lnTo>
                  <a:pt x="0" y="10000"/>
                </a:lnTo>
                <a:close/>
              </a:path>
            </a:pathLst>
          </a:cu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Computational Thinking 1.1</a:t>
            </a:r>
          </a:p>
        </p:txBody>
      </p:sp>
      <p:sp>
        <p:nvSpPr>
          <p:cNvPr id="24" name="Rectangle 23">
            <a:extLst>
              <a:ext uri="{FF2B5EF4-FFF2-40B4-BE49-F238E27FC236}">
                <a16:creationId xmlns:a16="http://schemas.microsoft.com/office/drawing/2014/main" id="{79402534-B6BF-40B9-AF60-E8CD4FB0FF79}"/>
              </a:ext>
            </a:extLst>
          </p:cNvPr>
          <p:cNvSpPr/>
          <p:nvPr userDrawn="1"/>
        </p:nvSpPr>
        <p:spPr>
          <a:xfrm>
            <a:off x="166255" y="4682443"/>
            <a:ext cx="5868786" cy="460824"/>
          </a:xfrm>
          <a:prstGeom prst="rect">
            <a:avLst/>
          </a:pr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Key Terms</a:t>
            </a:r>
          </a:p>
        </p:txBody>
      </p:sp>
      <p:sp>
        <p:nvSpPr>
          <p:cNvPr id="25" name="Rectangle 24">
            <a:extLst>
              <a:ext uri="{FF2B5EF4-FFF2-40B4-BE49-F238E27FC236}">
                <a16:creationId xmlns:a16="http://schemas.microsoft.com/office/drawing/2014/main" id="{A67134DA-3A3E-46E2-B47B-29093415BD48}"/>
              </a:ext>
            </a:extLst>
          </p:cNvPr>
          <p:cNvSpPr/>
          <p:nvPr userDrawn="1"/>
        </p:nvSpPr>
        <p:spPr>
          <a:xfrm>
            <a:off x="6050279" y="4689134"/>
            <a:ext cx="5944986" cy="460824"/>
          </a:xfrm>
          <a:prstGeom prst="rect">
            <a:avLst/>
          </a:pr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Learning Outcomes</a:t>
            </a:r>
          </a:p>
        </p:txBody>
      </p:sp>
      <p:pic>
        <p:nvPicPr>
          <p:cNvPr id="12" name="Picture 11">
            <a:extLst>
              <a:ext uri="{FF2B5EF4-FFF2-40B4-BE49-F238E27FC236}">
                <a16:creationId xmlns:a16="http://schemas.microsoft.com/office/drawing/2014/main" id="{4B356D85-B901-4BF8-9898-26A47A48E8DB}"/>
              </a:ext>
            </a:extLst>
          </p:cNvPr>
          <p:cNvPicPr>
            <a:picLocks noChangeAspect="1"/>
          </p:cNvPicPr>
          <p:nvPr userDrawn="1"/>
        </p:nvPicPr>
        <p:blipFill>
          <a:blip r:embed="rId13">
            <a:extLst>
              <a:ext uri="{BEBA8EAE-BF5A-486C-A8C5-ECC9F3942E4B}">
                <a14:imgProps xmlns:a14="http://schemas.microsoft.com/office/drawing/2010/main">
                  <a14:imgLayer r:embed="rId14">
                    <a14:imgEffect>
                      <a14:backgroundRemoval t="10000" b="90000" l="10000" r="90000">
                        <a14:foregroundMark x1="32704" y1="38554" x2="23270" y2="51205"/>
                      </a14:backgroundRemoval>
                    </a14:imgEffect>
                  </a14:imgLayer>
                </a14:imgProps>
              </a:ext>
              <a:ext uri="{28A0092B-C50C-407E-A947-70E740481C1C}">
                <a14:useLocalDpi xmlns:a14="http://schemas.microsoft.com/office/drawing/2010/main" val="0"/>
              </a:ext>
            </a:extLst>
          </a:blip>
          <a:stretch>
            <a:fillRect/>
          </a:stretch>
        </p:blipFill>
        <p:spPr>
          <a:xfrm>
            <a:off x="0" y="4387179"/>
            <a:ext cx="971125" cy="1013878"/>
          </a:xfrm>
          <a:prstGeom prst="rect">
            <a:avLst/>
          </a:prstGeom>
        </p:spPr>
      </p:pic>
      <p:pic>
        <p:nvPicPr>
          <p:cNvPr id="14" name="Picture 13">
            <a:extLst>
              <a:ext uri="{FF2B5EF4-FFF2-40B4-BE49-F238E27FC236}">
                <a16:creationId xmlns:a16="http://schemas.microsoft.com/office/drawing/2014/main" id="{DF450864-722D-44DC-9834-6C2BAB695770}"/>
              </a:ext>
            </a:extLst>
          </p:cNvPr>
          <p:cNvPicPr>
            <a:picLocks noChangeAspect="1"/>
          </p:cNvPicPr>
          <p:nvPr userDrawn="1"/>
        </p:nvPicPr>
        <p:blipFill>
          <a:blip r:embed="rId15">
            <a:extLst>
              <a:ext uri="{BEBA8EAE-BF5A-486C-A8C5-ECC9F3942E4B}">
                <a14:imgProps xmlns:a14="http://schemas.microsoft.com/office/drawing/2010/main">
                  <a14:imgLayer r:embed="rId16">
                    <a14:imgEffect>
                      <a14:backgroundRemoval t="4863" b="95441" l="8122" r="96447">
                        <a14:foregroundMark x1="50761" y1="27052" x2="49746" y2="59574"/>
                        <a14:foregroundMark x1="36548" y1="23404" x2="57360" y2="57447"/>
                        <a14:foregroundMark x1="36548" y1="29179" x2="51269" y2="59574"/>
                        <a14:foregroundMark x1="39594" y1="36778" x2="39086" y2="35562"/>
                        <a14:foregroundMark x1="48223" y1="24012" x2="53299" y2="42553"/>
                        <a14:foregroundMark x1="53299" y1="42553" x2="50761" y2="25532"/>
                        <a14:foregroundMark x1="50761" y1="25532" x2="70558" y2="36170"/>
                        <a14:foregroundMark x1="70558" y1="36170" x2="55330" y2="19757"/>
                        <a14:foregroundMark x1="55330" y1="19757" x2="67513" y2="27052"/>
                        <a14:foregroundMark x1="66497" y1="21277" x2="48731" y2="32827"/>
                        <a14:foregroundMark x1="48731" y1="32827" x2="56853" y2="35866"/>
                        <a14:foregroundMark x1="50254" y1="43161" x2="28426" y2="34954"/>
                        <a14:foregroundMark x1="28426" y1="34954" x2="27919" y2="53799"/>
                        <a14:foregroundMark x1="27919" y1="53799" x2="10660" y2="42553"/>
                        <a14:foregroundMark x1="10660" y1="42553" x2="8122" y2="28571"/>
                        <a14:foregroundMark x1="29949" y1="51672" x2="15228" y2="36474"/>
                        <a14:foregroundMark x1="15228" y1="36474" x2="28934" y2="59574"/>
                        <a14:foregroundMark x1="45685" y1="43161" x2="39594" y2="28267"/>
                        <a14:foregroundMark x1="39594" y1="28267" x2="44670" y2="13678"/>
                        <a14:foregroundMark x1="44670" y1="13678" x2="68020" y2="7599"/>
                        <a14:foregroundMark x1="68020" y1="7599" x2="86802" y2="18237"/>
                        <a14:foregroundMark x1="86802" y1="18237" x2="91371" y2="33435"/>
                        <a14:foregroundMark x1="91371" y1="33435" x2="89848" y2="36170"/>
                        <a14:foregroundMark x1="40102" y1="12462" x2="61929" y2="7599"/>
                        <a14:foregroundMark x1="32995" y1="6991" x2="61421" y2="5775"/>
                        <a14:foregroundMark x1="61421" y1="5775" x2="74112" y2="8511"/>
                        <a14:foregroundMark x1="50761" y1="2432" x2="76650" y2="8207"/>
                        <a14:foregroundMark x1="76650" y1="8207" x2="93401" y2="20669"/>
                        <a14:foregroundMark x1="93401" y1="20669" x2="92893" y2="35866"/>
                        <a14:foregroundMark x1="92893" y1="35866" x2="57868" y2="94529"/>
                        <a14:foregroundMark x1="57868" y1="94529" x2="32995" y2="93313"/>
                        <a14:foregroundMark x1="32995" y1="93313" x2="32487" y2="80851"/>
                        <a14:foregroundMark x1="37563" y1="95441" x2="62437" y2="92401"/>
                        <a14:foregroundMark x1="62437" y1="92401" x2="65482" y2="85410"/>
                        <a14:foregroundMark x1="40102" y1="58967" x2="20305" y2="49544"/>
                        <a14:foregroundMark x1="20305" y1="49544" x2="6599" y2="36474"/>
                        <a14:foregroundMark x1="6599" y1="36474" x2="7107" y2="21277"/>
                        <a14:foregroundMark x1="7107" y1="21277" x2="20812" y2="8511"/>
                        <a14:foregroundMark x1="20812" y1="8511" x2="44162" y2="1824"/>
                        <a14:foregroundMark x1="44162" y1="1824" x2="69543" y2="4559"/>
                        <a14:foregroundMark x1="69543" y1="4559" x2="88832" y2="14894"/>
                        <a14:foregroundMark x1="88832" y1="14894" x2="96447" y2="31915"/>
                        <a14:foregroundMark x1="96447" y1="31915" x2="69543" y2="65046"/>
                      </a14:backgroundRemoval>
                    </a14:imgEffect>
                  </a14:imgLayer>
                </a14:imgProps>
              </a:ext>
              <a:ext uri="{28A0092B-C50C-407E-A947-70E740481C1C}">
                <a14:useLocalDpi xmlns:a14="http://schemas.microsoft.com/office/drawing/2010/main" val="0"/>
              </a:ext>
            </a:extLst>
          </a:blip>
          <a:stretch>
            <a:fillRect/>
          </a:stretch>
        </p:blipFill>
        <p:spPr>
          <a:xfrm rot="18760038">
            <a:off x="5989750" y="4398604"/>
            <a:ext cx="585162" cy="977251"/>
          </a:xfrm>
          <a:prstGeom prst="rect">
            <a:avLst/>
          </a:prstGeom>
        </p:spPr>
      </p:pic>
      <p:sp>
        <p:nvSpPr>
          <p:cNvPr id="26" name="TextBox 25">
            <a:extLst>
              <a:ext uri="{FF2B5EF4-FFF2-40B4-BE49-F238E27FC236}">
                <a16:creationId xmlns:a16="http://schemas.microsoft.com/office/drawing/2014/main" id="{9CE439CD-74AD-42DA-9188-E5309F6E7877}"/>
              </a:ext>
            </a:extLst>
          </p:cNvPr>
          <p:cNvSpPr txBox="1"/>
          <p:nvPr userDrawn="1"/>
        </p:nvSpPr>
        <p:spPr>
          <a:xfrm>
            <a:off x="6096000" y="5130613"/>
            <a:ext cx="5789084" cy="1754326"/>
          </a:xfrm>
          <a:prstGeom prst="rect">
            <a:avLst/>
          </a:prstGeom>
          <a:noFill/>
        </p:spPr>
        <p:txBody>
          <a:bodyPr wrap="square" rtlCol="0">
            <a:spAutoFit/>
          </a:bodyPr>
          <a:lstStyle/>
          <a:p>
            <a:pPr marL="285750" indent="-285750">
              <a:buFont typeface="Arial" panose="020B0604020202020204" pitchFamily="34" charset="0"/>
              <a:buChar char="•"/>
            </a:pPr>
            <a:r>
              <a:rPr lang="en-GB" b="1" dirty="0"/>
              <a:t>Explain the importance of algorithms when it comes to solving complex problems. </a:t>
            </a:r>
          </a:p>
          <a:p>
            <a:pPr marL="285750" indent="-285750">
              <a:buFont typeface="Arial" panose="020B0604020202020204" pitchFamily="34" charset="0"/>
              <a:buChar char="•"/>
            </a:pPr>
            <a:r>
              <a:rPr lang="en-GB" b="1" dirty="0"/>
              <a:t>List the key stages when it comes to solving a problem.</a:t>
            </a:r>
          </a:p>
          <a:p>
            <a:pPr marL="285750" indent="-285750">
              <a:buFont typeface="Arial" panose="020B0604020202020204" pitchFamily="34" charset="0"/>
              <a:buChar char="•"/>
            </a:pPr>
            <a:r>
              <a:rPr lang="en-GB" b="1" dirty="0"/>
              <a:t>Apply computational thinking skills and problem solving to a given problem.</a:t>
            </a:r>
          </a:p>
          <a:p>
            <a:pPr marL="285750" indent="-285750">
              <a:buFont typeface="Arial" panose="020B0604020202020204" pitchFamily="34" charset="0"/>
              <a:buChar char="•"/>
            </a:pPr>
            <a:endParaRPr lang="en-GB" b="1" dirty="0"/>
          </a:p>
        </p:txBody>
      </p:sp>
      <p:pic>
        <p:nvPicPr>
          <p:cNvPr id="8" name="Picture 7">
            <a:extLst>
              <a:ext uri="{FF2B5EF4-FFF2-40B4-BE49-F238E27FC236}">
                <a16:creationId xmlns:a16="http://schemas.microsoft.com/office/drawing/2014/main" id="{FA7B5AC4-1D86-4E1E-AFDD-694589CF2FE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625847" y="11697"/>
            <a:ext cx="1535674" cy="1530360"/>
          </a:xfrm>
          <a:prstGeom prst="rect">
            <a:avLst/>
          </a:prstGeom>
        </p:spPr>
      </p:pic>
    </p:spTree>
    <p:extLst>
      <p:ext uri="{BB962C8B-B14F-4D97-AF65-F5344CB8AC3E}">
        <p14:creationId xmlns:p14="http://schemas.microsoft.com/office/powerpoint/2010/main" val="2710308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C72A1-C24D-4AFA-9904-1CA4380B729A}"/>
              </a:ext>
            </a:extLst>
          </p:cNvPr>
          <p:cNvSpPr>
            <a:spLocks noGrp="1"/>
          </p:cNvSpPr>
          <p:nvPr>
            <p:ph type="sldNum" sz="quarter" idx="12"/>
          </p:nvPr>
        </p:nvSpPr>
        <p:spPr/>
        <p:txBody>
          <a:bodyPr/>
          <a:lstStyle/>
          <a:p>
            <a:fld id="{8BA8EE58-72D2-4857-BFD4-7A0CDEAA5950}" type="slidenum">
              <a:rPr lang="en-GB" smtClean="0"/>
              <a:t>1</a:t>
            </a:fld>
            <a:endParaRPr lang="en-GB"/>
          </a:p>
        </p:txBody>
      </p:sp>
      <p:sp>
        <p:nvSpPr>
          <p:cNvPr id="5" name="Footer Placeholder 4">
            <a:extLst>
              <a:ext uri="{FF2B5EF4-FFF2-40B4-BE49-F238E27FC236}">
                <a16:creationId xmlns:a16="http://schemas.microsoft.com/office/drawing/2014/main" id="{5518215A-C011-4926-A435-1EC7F90B1BA4}"/>
              </a:ext>
            </a:extLst>
          </p:cNvPr>
          <p:cNvSpPr>
            <a:spLocks noGrp="1"/>
          </p:cNvSpPr>
          <p:nvPr>
            <p:ph type="ftr" sz="quarter" idx="11"/>
          </p:nvPr>
        </p:nvSpPr>
        <p:spPr/>
        <p:txBody>
          <a:bodyPr/>
          <a:lstStyle/>
          <a:p>
            <a:r>
              <a:rPr lang="en-GB"/>
              <a:t>© Next Step Computing</a:t>
            </a:r>
          </a:p>
        </p:txBody>
      </p:sp>
      <p:sp>
        <p:nvSpPr>
          <p:cNvPr id="7" name="TextBox 6">
            <a:extLst>
              <a:ext uri="{FF2B5EF4-FFF2-40B4-BE49-F238E27FC236}">
                <a16:creationId xmlns:a16="http://schemas.microsoft.com/office/drawing/2014/main" id="{A2F70EF8-9375-4646-9DB6-96F47B2C3A32}"/>
              </a:ext>
            </a:extLst>
          </p:cNvPr>
          <p:cNvSpPr txBox="1"/>
          <p:nvPr/>
        </p:nvSpPr>
        <p:spPr>
          <a:xfrm>
            <a:off x="306916" y="5364024"/>
            <a:ext cx="5789084"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Computational Thinking: </a:t>
            </a:r>
            <a:r>
              <a:rPr lang="en-GB" dirty="0"/>
              <a:t>Solving problems by breaking the problem into smaller stages and thinking in a logical manner. </a:t>
            </a:r>
            <a:endParaRPr lang="en-GB" b="1" dirty="0"/>
          </a:p>
        </p:txBody>
      </p:sp>
      <p:sp>
        <p:nvSpPr>
          <p:cNvPr id="2" name="TextBox 1">
            <a:extLst>
              <a:ext uri="{FF2B5EF4-FFF2-40B4-BE49-F238E27FC236}">
                <a16:creationId xmlns:a16="http://schemas.microsoft.com/office/drawing/2014/main" id="{27B6C5F4-515A-4C32-9171-E53411A7AC8E}"/>
              </a:ext>
            </a:extLst>
          </p:cNvPr>
          <p:cNvSpPr txBox="1"/>
          <p:nvPr/>
        </p:nvSpPr>
        <p:spPr>
          <a:xfrm>
            <a:off x="248193" y="1016099"/>
            <a:ext cx="8623883" cy="3416320"/>
          </a:xfrm>
          <a:prstGeom prst="rect">
            <a:avLst/>
          </a:prstGeom>
          <a:noFill/>
        </p:spPr>
        <p:txBody>
          <a:bodyPr wrap="square" rtlCol="0">
            <a:spAutoFit/>
          </a:bodyPr>
          <a:lstStyle/>
          <a:p>
            <a:r>
              <a:rPr lang="en-GB" dirty="0">
                <a:latin typeface="Gothic725 Blk BT" panose="020B0804020203020204" pitchFamily="34" charset="0"/>
              </a:rPr>
              <a:t>Starter Task: </a:t>
            </a:r>
          </a:p>
          <a:p>
            <a:endParaRPr lang="en-GB" dirty="0">
              <a:latin typeface="Gothic725 Blk BT" panose="020B0804020203020204" pitchFamily="34" charset="0"/>
            </a:endParaRPr>
          </a:p>
          <a:p>
            <a:r>
              <a:rPr lang="en-GB" dirty="0"/>
              <a:t>Meet Hayley the robot she has been purchased as a gift for a family with young children.</a:t>
            </a:r>
          </a:p>
          <a:p>
            <a:endParaRPr lang="en-GB" dirty="0"/>
          </a:p>
          <a:p>
            <a:r>
              <a:rPr lang="en-GB" dirty="0"/>
              <a:t>This robot is required to complete a range of activities some of theses are:</a:t>
            </a:r>
          </a:p>
          <a:p>
            <a:endParaRPr lang="en-GB" dirty="0"/>
          </a:p>
          <a:p>
            <a:pPr marL="285750" indent="-285750">
              <a:buFontTx/>
              <a:buChar char="-"/>
            </a:pPr>
            <a:r>
              <a:rPr lang="en-GB" dirty="0"/>
              <a:t>Making hot drinks for family members.</a:t>
            </a:r>
          </a:p>
          <a:p>
            <a:pPr marL="285750" indent="-285750">
              <a:buFontTx/>
              <a:buChar char="-"/>
            </a:pPr>
            <a:r>
              <a:rPr lang="en-GB" dirty="0"/>
              <a:t>Reading a story to the young children at night time.</a:t>
            </a:r>
          </a:p>
          <a:p>
            <a:r>
              <a:rPr lang="en-GB" dirty="0"/>
              <a:t>  </a:t>
            </a:r>
          </a:p>
          <a:p>
            <a:r>
              <a:rPr lang="en-GB" b="1" dirty="0"/>
              <a:t>As the lead programmer for Hayley you have been asked to pick one of the tasks above and note down all of the tasks she will need to carry out to complete the activity. (Ensure you are detailed with your response)</a:t>
            </a:r>
          </a:p>
        </p:txBody>
      </p:sp>
      <p:pic>
        <p:nvPicPr>
          <p:cNvPr id="3" name="Picture 2">
            <a:extLst>
              <a:ext uri="{FF2B5EF4-FFF2-40B4-BE49-F238E27FC236}">
                <a16:creationId xmlns:a16="http://schemas.microsoft.com/office/drawing/2014/main" id="{9D4A0250-4C84-4DF8-A09A-E87361C643B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927" b="98021" l="6771" r="99896">
                        <a14:foregroundMark x1="44583" y1="6927" x2="30833" y2="7865"/>
                        <a14:foregroundMark x1="30833" y1="7865" x2="43906" y2="4063"/>
                        <a14:foregroundMark x1="43906" y1="4063" x2="55937" y2="10781"/>
                        <a14:foregroundMark x1="55937" y1="10781" x2="65104" y2="21250"/>
                        <a14:foregroundMark x1="65104" y1="21250" x2="71771" y2="55208"/>
                        <a14:foregroundMark x1="71771" y1="55208" x2="65885" y2="83385"/>
                        <a14:foregroundMark x1="65885" y1="83385" x2="52604" y2="91354"/>
                        <a14:foregroundMark x1="52604" y1="91354" x2="82292" y2="95885"/>
                        <a14:foregroundMark x1="82292" y1="95885" x2="63750" y2="92552"/>
                        <a14:foregroundMark x1="63750" y1="92552" x2="80208" y2="92760"/>
                        <a14:foregroundMark x1="80208" y1="92760" x2="94635" y2="97969"/>
                        <a14:foregroundMark x1="94635" y1="97969" x2="71771" y2="83698"/>
                        <a14:foregroundMark x1="51979" y1="83438" x2="99896" y2="98021"/>
                        <a14:foregroundMark x1="61302" y1="84167" x2="52448" y2="96510"/>
                        <a14:foregroundMark x1="52448" y1="96510" x2="39896" y2="86510"/>
                        <a14:foregroundMark x1="39896" y1="86510" x2="26458" y2="98021"/>
                        <a14:foregroundMark x1="26458" y1="98021" x2="18281" y2="86771"/>
                        <a14:foregroundMark x1="18281" y1="86771" x2="6771" y2="96927"/>
                        <a14:foregroundMark x1="6771" y1="96927" x2="45156" y2="91146"/>
                        <a14:foregroundMark x1="45156" y1="91146" x2="48906" y2="86823"/>
                        <a14:foregroundMark x1="42448" y1="83229" x2="31406" y2="71094"/>
                        <a14:foregroundMark x1="31406" y1="71094" x2="29635" y2="52708"/>
                        <a14:foregroundMark x1="29635" y1="52708" x2="59115" y2="46823"/>
                        <a14:foregroundMark x1="59115" y1="46823" x2="57708" y2="53438"/>
                        <a14:foregroundMark x1="74635" y1="53646" x2="75365" y2="45313"/>
                        <a14:foregroundMark x1="74896" y1="36250" x2="71302" y2="36510"/>
                        <a14:foregroundMark x1="71510" y1="23385" x2="82031" y2="46510"/>
                        <a14:foregroundMark x1="82031" y1="46510" x2="82031" y2="46510"/>
                        <a14:foregroundMark x1="75365" y1="36250" x2="76302" y2="46771"/>
                        <a14:foregroundMark x1="76302" y1="48177" x2="83073" y2="61823"/>
                        <a14:foregroundMark x1="83073" y1="61823" x2="79740" y2="47865"/>
                        <a14:foregroundMark x1="79740" y1="47865" x2="80052" y2="63438"/>
                        <a14:foregroundMark x1="80052" y1="63438" x2="75833" y2="80625"/>
                        <a14:foregroundMark x1="75833" y1="80625" x2="80521" y2="67552"/>
                        <a14:foregroundMark x1="80521" y1="67552" x2="79427" y2="85990"/>
                        <a14:foregroundMark x1="79427" y1="85990" x2="92083" y2="91927"/>
                        <a14:foregroundMark x1="92083" y1="91927" x2="75000" y2="63542"/>
                        <a14:foregroundMark x1="75000" y1="63542" x2="71198" y2="49115"/>
                        <a14:foregroundMark x1="71198" y1="49115" x2="79844" y2="61458"/>
                        <a14:foregroundMark x1="79844" y1="61458" x2="75677" y2="41198"/>
                        <a14:foregroundMark x1="75677" y1="41198" x2="63646" y2="14010"/>
                        <a14:foregroundMark x1="63646" y1="14010" x2="53490" y2="3594"/>
                        <a14:foregroundMark x1="53490" y1="3594" x2="37083" y2="7396"/>
                        <a14:foregroundMark x1="37083" y1="7396" x2="51823" y2="8802"/>
                        <a14:foregroundMark x1="51823" y1="8802" x2="37344" y2="5104"/>
                        <a14:foregroundMark x1="37344" y1="5104" x2="25417" y2="13646"/>
                        <a14:foregroundMark x1="25417" y1="13646" x2="11979" y2="11667"/>
                        <a14:foregroundMark x1="11979" y1="11667" x2="1250" y2="41042"/>
                        <a14:foregroundMark x1="1250" y1="41042" x2="5000" y2="25208"/>
                        <a14:foregroundMark x1="5000" y1="25208" x2="20365" y2="67708"/>
                        <a14:foregroundMark x1="20365" y1="67708" x2="41458" y2="86302"/>
                        <a14:foregroundMark x1="41458" y1="86302" x2="2240" y2="98021"/>
                        <a14:foregroundMark x1="2240" y1="98021" x2="40885" y2="86250"/>
                        <a14:foregroundMark x1="40885" y1="86250" x2="45260" y2="65573"/>
                        <a14:foregroundMark x1="45260" y1="65573" x2="57656" y2="43229"/>
                        <a14:foregroundMark x1="57656" y1="43229" x2="70313" y2="53594"/>
                        <a14:foregroundMark x1="70313" y1="53594" x2="62500" y2="8021"/>
                        <a14:foregroundMark x1="62500" y1="8021" x2="46927" y2="2292"/>
                        <a14:foregroundMark x1="46927" y1="2292" x2="34792" y2="11979"/>
                        <a14:foregroundMark x1="34792" y1="11979" x2="50000" y2="4167"/>
                        <a14:foregroundMark x1="50000" y1="4167" x2="35573" y2="5313"/>
                        <a14:foregroundMark x1="35573" y1="5313" x2="27448" y2="1927"/>
                      </a14:backgroundRemoval>
                    </a14:imgEffect>
                  </a14:imgLayer>
                </a14:imgProps>
              </a:ext>
            </a:extLst>
          </a:blip>
          <a:srcRect t="1220"/>
          <a:stretch/>
        </p:blipFill>
        <p:spPr>
          <a:xfrm>
            <a:off x="8438625" y="1183363"/>
            <a:ext cx="3519182" cy="3476236"/>
          </a:xfrm>
          <a:prstGeom prst="rect">
            <a:avLst/>
          </a:prstGeom>
        </p:spPr>
      </p:pic>
    </p:spTree>
    <p:extLst>
      <p:ext uri="{BB962C8B-B14F-4D97-AF65-F5344CB8AC3E}">
        <p14:creationId xmlns:p14="http://schemas.microsoft.com/office/powerpoint/2010/main" val="381273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1B894F-DC84-46E2-8696-A2F2EF9D40B9}"/>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F6576CA7-2FB9-478F-8280-794BD985EF22}"/>
              </a:ext>
            </a:extLst>
          </p:cNvPr>
          <p:cNvSpPr>
            <a:spLocks noGrp="1"/>
          </p:cNvSpPr>
          <p:nvPr>
            <p:ph type="sldNum" sz="quarter" idx="12"/>
          </p:nvPr>
        </p:nvSpPr>
        <p:spPr/>
        <p:txBody>
          <a:bodyPr/>
          <a:lstStyle/>
          <a:p>
            <a:fld id="{8BA8EE58-72D2-4857-BFD4-7A0CDEAA5950}" type="slidenum">
              <a:rPr lang="en-GB" smtClean="0"/>
              <a:t>10</a:t>
            </a:fld>
            <a:endParaRPr lang="en-GB"/>
          </a:p>
        </p:txBody>
      </p:sp>
      <p:sp>
        <p:nvSpPr>
          <p:cNvPr id="6" name="TextBox 5">
            <a:extLst>
              <a:ext uri="{FF2B5EF4-FFF2-40B4-BE49-F238E27FC236}">
                <a16:creationId xmlns:a16="http://schemas.microsoft.com/office/drawing/2014/main" id="{FA0DF550-D10E-49B9-A638-FB2E68B2E83D}"/>
              </a:ext>
            </a:extLst>
          </p:cNvPr>
          <p:cNvSpPr txBox="1"/>
          <p:nvPr/>
        </p:nvSpPr>
        <p:spPr>
          <a:xfrm>
            <a:off x="479632" y="1494271"/>
            <a:ext cx="6441285" cy="4247317"/>
          </a:xfrm>
          <a:prstGeom prst="rect">
            <a:avLst/>
          </a:prstGeom>
          <a:noFill/>
        </p:spPr>
        <p:txBody>
          <a:bodyPr wrap="square" rtlCol="0">
            <a:spAutoFit/>
          </a:bodyPr>
          <a:lstStyle/>
          <a:p>
            <a:r>
              <a:rPr lang="en-GB" b="1" dirty="0">
                <a:latin typeface="Gothic725 Blk BT" panose="020B0804020203020204" pitchFamily="34" charset="0"/>
              </a:rPr>
              <a:t>Decomposition</a:t>
            </a:r>
          </a:p>
          <a:p>
            <a:endParaRPr lang="en-GB" dirty="0">
              <a:latin typeface="Gothic725 Blk BT" panose="020B0804020203020204" pitchFamily="34" charset="0"/>
            </a:endParaRPr>
          </a:p>
          <a:p>
            <a:r>
              <a:rPr lang="en-GB" dirty="0"/>
              <a:t>In Computational thinking this is another key stage that must be learnt and used to deal with the complexity of problems that are given to you. </a:t>
            </a:r>
          </a:p>
          <a:p>
            <a:endParaRPr lang="en-GB" dirty="0"/>
          </a:p>
          <a:p>
            <a:r>
              <a:rPr lang="en-GB" dirty="0"/>
              <a:t>Decomposition requires you to break a problem down into smaller chunks that are much more manageable to aid in supporting the development of a solution. </a:t>
            </a:r>
            <a:r>
              <a:rPr lang="en-GB" b="1" dirty="0"/>
              <a:t>This links to stage 1 of problem solving that we covered earlier. </a:t>
            </a:r>
            <a:endParaRPr lang="en-GB" dirty="0"/>
          </a:p>
          <a:p>
            <a:endParaRPr lang="en-GB" b="1" dirty="0">
              <a:latin typeface="Gothic725 Blk BT" panose="020B0804020203020204" pitchFamily="34" charset="0"/>
            </a:endParaRP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9" name="TextBox 8">
            <a:extLst>
              <a:ext uri="{FF2B5EF4-FFF2-40B4-BE49-F238E27FC236}">
                <a16:creationId xmlns:a16="http://schemas.microsoft.com/office/drawing/2014/main" id="{D3216805-42EF-4A05-98C0-DF16886C7267}"/>
              </a:ext>
            </a:extLst>
          </p:cNvPr>
          <p:cNvSpPr txBox="1"/>
          <p:nvPr/>
        </p:nvSpPr>
        <p:spPr>
          <a:xfrm>
            <a:off x="7216370" y="2875423"/>
            <a:ext cx="4518430" cy="2031325"/>
          </a:xfrm>
          <a:prstGeom prst="rect">
            <a:avLst/>
          </a:prstGeom>
          <a:noFill/>
        </p:spPr>
        <p:txBody>
          <a:bodyPr wrap="square" rtlCol="0">
            <a:spAutoFit/>
          </a:bodyPr>
          <a:lstStyle/>
          <a:p>
            <a:pPr algn="ctr"/>
            <a:r>
              <a:rPr lang="en-GB" dirty="0"/>
              <a:t>Breaking a problem down into smaller parts “Chunks” which makes the problem easier to solve. </a:t>
            </a: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11" name="Picture 10">
            <a:extLst>
              <a:ext uri="{FF2B5EF4-FFF2-40B4-BE49-F238E27FC236}">
                <a16:creationId xmlns:a16="http://schemas.microsoft.com/office/drawing/2014/main" id="{3E4F2513-9271-4CC8-A1B1-D8B59FFCD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215" y="1750816"/>
            <a:ext cx="4114739" cy="1124607"/>
          </a:xfrm>
          <a:prstGeom prst="rect">
            <a:avLst/>
          </a:prstGeom>
        </p:spPr>
      </p:pic>
      <p:sp>
        <p:nvSpPr>
          <p:cNvPr id="7" name="TextBox 6">
            <a:extLst>
              <a:ext uri="{FF2B5EF4-FFF2-40B4-BE49-F238E27FC236}">
                <a16:creationId xmlns:a16="http://schemas.microsoft.com/office/drawing/2014/main" id="{0F008A82-FF85-4260-B5BA-1BC2EC3907C2}"/>
              </a:ext>
            </a:extLst>
          </p:cNvPr>
          <p:cNvSpPr txBox="1"/>
          <p:nvPr/>
        </p:nvSpPr>
        <p:spPr>
          <a:xfrm>
            <a:off x="469783" y="5327009"/>
            <a:ext cx="5285065" cy="646331"/>
          </a:xfrm>
          <a:prstGeom prst="rect">
            <a:avLst/>
          </a:prstGeom>
          <a:noFill/>
        </p:spPr>
        <p:txBody>
          <a:bodyPr wrap="square" rtlCol="0">
            <a:spAutoFit/>
          </a:bodyPr>
          <a:lstStyle/>
          <a:p>
            <a:r>
              <a:rPr lang="en-GB" dirty="0"/>
              <a:t>An </a:t>
            </a:r>
            <a:r>
              <a:rPr lang="en-GB" b="1" dirty="0"/>
              <a:t>algorithm</a:t>
            </a:r>
            <a:r>
              <a:rPr lang="en-GB" dirty="0"/>
              <a:t> is a list of rules to follow in order to solve a problem. – BBC Bitesize</a:t>
            </a:r>
          </a:p>
        </p:txBody>
      </p:sp>
    </p:spTree>
    <p:extLst>
      <p:ext uri="{BB962C8B-B14F-4D97-AF65-F5344CB8AC3E}">
        <p14:creationId xmlns:p14="http://schemas.microsoft.com/office/powerpoint/2010/main" val="331898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BABF67-076C-4F3F-8F66-01E24BA7B638}"/>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44EC9079-A7CE-4DB3-95E6-A798978EDC63}"/>
              </a:ext>
            </a:extLst>
          </p:cNvPr>
          <p:cNvSpPr>
            <a:spLocks noGrp="1"/>
          </p:cNvSpPr>
          <p:nvPr>
            <p:ph type="sldNum" sz="quarter" idx="12"/>
          </p:nvPr>
        </p:nvSpPr>
        <p:spPr/>
        <p:txBody>
          <a:bodyPr/>
          <a:lstStyle/>
          <a:p>
            <a:fld id="{8BA8EE58-72D2-4857-BFD4-7A0CDEAA5950}" type="slidenum">
              <a:rPr lang="en-GB" smtClean="0"/>
              <a:t>11</a:t>
            </a:fld>
            <a:endParaRPr lang="en-GB"/>
          </a:p>
        </p:txBody>
      </p:sp>
      <p:sp>
        <p:nvSpPr>
          <p:cNvPr id="6" name="TextBox 5">
            <a:extLst>
              <a:ext uri="{FF2B5EF4-FFF2-40B4-BE49-F238E27FC236}">
                <a16:creationId xmlns:a16="http://schemas.microsoft.com/office/drawing/2014/main" id="{B6EC3B2A-A07D-4F0A-8A18-9AC9436C5FDB}"/>
              </a:ext>
            </a:extLst>
          </p:cNvPr>
          <p:cNvSpPr txBox="1"/>
          <p:nvPr/>
        </p:nvSpPr>
        <p:spPr>
          <a:xfrm>
            <a:off x="488021" y="1066433"/>
            <a:ext cx="6088948" cy="5078313"/>
          </a:xfrm>
          <a:prstGeom prst="rect">
            <a:avLst/>
          </a:prstGeom>
          <a:noFill/>
        </p:spPr>
        <p:txBody>
          <a:bodyPr wrap="square" rtlCol="0">
            <a:spAutoFit/>
          </a:bodyPr>
          <a:lstStyle/>
          <a:p>
            <a:r>
              <a:rPr lang="en-GB" b="1" dirty="0">
                <a:latin typeface="Gothic725 Blk BT" panose="020B0804020203020204" pitchFamily="34" charset="0"/>
              </a:rPr>
              <a:t>Decomposition</a:t>
            </a:r>
          </a:p>
          <a:p>
            <a:endParaRPr lang="en-GB" b="1" dirty="0">
              <a:latin typeface="Gothic725 Blk BT" panose="020B0804020203020204" pitchFamily="34" charset="0"/>
            </a:endParaRPr>
          </a:p>
          <a:p>
            <a:r>
              <a:rPr lang="en-GB" dirty="0"/>
              <a:t>In a small group allocated to you by your teacher break the following problem down into sensible steps that make it easier to plan and solve. </a:t>
            </a:r>
          </a:p>
          <a:p>
            <a:endParaRPr lang="en-GB" dirty="0"/>
          </a:p>
          <a:p>
            <a:r>
              <a:rPr lang="en-GB" dirty="0"/>
              <a:t>You have been asked to set up a fun raising event in your local town from scratch that will require you to host the event, raise money and advertise. </a:t>
            </a:r>
          </a:p>
          <a:p>
            <a:endParaRPr lang="en-GB" dirty="0"/>
          </a:p>
          <a:p>
            <a:r>
              <a:rPr lang="en-GB" b="1" dirty="0"/>
              <a:t>Breakdown the problem into smaller tasks that will need to be solved.</a:t>
            </a:r>
          </a:p>
          <a:p>
            <a:endParaRPr lang="en-GB" dirty="0">
              <a:latin typeface="Gothic725 Blk BT" panose="020B0804020203020204" pitchFamily="34" charset="0"/>
            </a:endParaRPr>
          </a:p>
          <a:p>
            <a:endParaRPr lang="en-GB" b="1" dirty="0">
              <a:latin typeface="Gothic725 Blk BT" panose="020B0804020203020204" pitchFamily="34" charset="0"/>
            </a:endParaRP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8" name="Picture 7">
            <a:extLst>
              <a:ext uri="{FF2B5EF4-FFF2-40B4-BE49-F238E27FC236}">
                <a16:creationId xmlns:a16="http://schemas.microsoft.com/office/drawing/2014/main" id="{2F7E0EE2-DCFD-47AD-A540-01C71C44B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690" y="1901511"/>
            <a:ext cx="5507027" cy="1897297"/>
          </a:xfrm>
          <a:prstGeom prst="rect">
            <a:avLst/>
          </a:prstGeom>
        </p:spPr>
      </p:pic>
      <p:sp>
        <p:nvSpPr>
          <p:cNvPr id="7" name="Rectangle 6">
            <a:extLst>
              <a:ext uri="{FF2B5EF4-FFF2-40B4-BE49-F238E27FC236}">
                <a16:creationId xmlns:a16="http://schemas.microsoft.com/office/drawing/2014/main" id="{EAEF98B2-CC7F-428E-B386-EF6C9AAA4A56}"/>
              </a:ext>
            </a:extLst>
          </p:cNvPr>
          <p:cNvSpPr/>
          <p:nvPr/>
        </p:nvSpPr>
        <p:spPr>
          <a:xfrm>
            <a:off x="313189" y="5400142"/>
            <a:ext cx="5567494" cy="923330"/>
          </a:xfrm>
          <a:prstGeom prst="rect">
            <a:avLst/>
          </a:prstGeom>
        </p:spPr>
        <p:txBody>
          <a:bodyPr wrap="square">
            <a:spAutoFit/>
          </a:bodyPr>
          <a:lstStyle/>
          <a:p>
            <a:r>
              <a:rPr lang="en-GB" dirty="0"/>
              <a:t>The first programmed computer system the Z1 was created by German Konrad </a:t>
            </a:r>
            <a:r>
              <a:rPr lang="en-GB" dirty="0" err="1"/>
              <a:t>Zuse</a:t>
            </a:r>
            <a:r>
              <a:rPr lang="en-GB" dirty="0"/>
              <a:t> in his parents living room between 1936 to 1938.</a:t>
            </a:r>
          </a:p>
        </p:txBody>
      </p:sp>
    </p:spTree>
    <p:extLst>
      <p:ext uri="{BB962C8B-B14F-4D97-AF65-F5344CB8AC3E}">
        <p14:creationId xmlns:p14="http://schemas.microsoft.com/office/powerpoint/2010/main" val="175818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39FA37A-1CED-4948-90F5-9D1D6F374779}"/>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34D4AD34-B64F-453C-A79A-29979E902650}"/>
              </a:ext>
            </a:extLst>
          </p:cNvPr>
          <p:cNvSpPr>
            <a:spLocks noGrp="1"/>
          </p:cNvSpPr>
          <p:nvPr>
            <p:ph type="sldNum" sz="quarter" idx="12"/>
          </p:nvPr>
        </p:nvSpPr>
        <p:spPr/>
        <p:txBody>
          <a:bodyPr/>
          <a:lstStyle/>
          <a:p>
            <a:fld id="{8BA8EE58-72D2-4857-BFD4-7A0CDEAA5950}" type="slidenum">
              <a:rPr lang="en-GB" smtClean="0"/>
              <a:t>12</a:t>
            </a:fld>
            <a:endParaRPr lang="en-GB"/>
          </a:p>
        </p:txBody>
      </p:sp>
      <p:pic>
        <p:nvPicPr>
          <p:cNvPr id="6" name="Picture 5">
            <a:extLst>
              <a:ext uri="{FF2B5EF4-FFF2-40B4-BE49-F238E27FC236}">
                <a16:creationId xmlns:a16="http://schemas.microsoft.com/office/drawing/2014/main" id="{3B7C9060-8724-400A-B2E7-5F1874903C2C}"/>
              </a:ext>
            </a:extLst>
          </p:cNvPr>
          <p:cNvPicPr>
            <a:picLocks noChangeAspect="1"/>
          </p:cNvPicPr>
          <p:nvPr/>
        </p:nvPicPr>
        <p:blipFill rotWithShape="1">
          <a:blip r:embed="rId2"/>
          <a:srcRect l="30241" t="9419" r="34707" b="65382"/>
          <a:stretch/>
        </p:blipFill>
        <p:spPr>
          <a:xfrm>
            <a:off x="9947945" y="1937857"/>
            <a:ext cx="1602298" cy="17281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2F4BE216-5908-403D-BE51-DE46FE95FA1F}"/>
              </a:ext>
            </a:extLst>
          </p:cNvPr>
          <p:cNvSpPr txBox="1"/>
          <p:nvPr/>
        </p:nvSpPr>
        <p:spPr>
          <a:xfrm>
            <a:off x="488021" y="1066433"/>
            <a:ext cx="9067040" cy="3970318"/>
          </a:xfrm>
          <a:prstGeom prst="rect">
            <a:avLst/>
          </a:prstGeom>
          <a:noFill/>
        </p:spPr>
        <p:txBody>
          <a:bodyPr wrap="square" rtlCol="0">
            <a:spAutoFit/>
          </a:bodyPr>
          <a:lstStyle/>
          <a:p>
            <a:r>
              <a:rPr lang="en-GB" b="1" dirty="0">
                <a:latin typeface="Gothic725 Blk BT" panose="020B0804020203020204" pitchFamily="34" charset="0"/>
              </a:rPr>
              <a:t>Hold up! We have covered a lot of content lets see what you know. </a:t>
            </a:r>
          </a:p>
          <a:p>
            <a:endParaRPr lang="en-GB" b="1" dirty="0">
              <a:latin typeface="Gothic725 Blk BT" panose="020B0804020203020204" pitchFamily="34" charset="0"/>
            </a:endParaRPr>
          </a:p>
          <a:p>
            <a:pPr marL="342900" indent="-342900">
              <a:buAutoNum type="arabicParenR"/>
            </a:pPr>
            <a:r>
              <a:rPr lang="en-GB" dirty="0"/>
              <a:t>In the previous task you were asked to setup a fun raising event. If you were to advertise the event to your local community what would be the abstraction that will be completed? </a:t>
            </a:r>
          </a:p>
          <a:p>
            <a:pPr marL="342900" indent="-342900">
              <a:buAutoNum type="arabicParenR"/>
            </a:pPr>
            <a:r>
              <a:rPr lang="en-GB" dirty="0"/>
              <a:t>Another stage we haven’t covered is pattern recognition. Research and explain what you think this concept means for discussion point.</a:t>
            </a:r>
          </a:p>
          <a:p>
            <a:pPr marL="342900" indent="-342900">
              <a:buAutoNum type="arabicParenR"/>
            </a:pPr>
            <a:r>
              <a:rPr lang="en-GB" dirty="0"/>
              <a:t>What are the 4 stages of problem solving?</a:t>
            </a:r>
          </a:p>
          <a:p>
            <a:pPr marL="342900" indent="-342900">
              <a:buAutoNum type="arabicParenR"/>
            </a:pPr>
            <a:r>
              <a:rPr lang="en-GB" dirty="0"/>
              <a:t>Why do we need to develop our computational thinking skills to be able to solve complex problems?</a:t>
            </a:r>
          </a:p>
          <a:p>
            <a:endParaRPr lang="en-GB" b="1" dirty="0">
              <a:latin typeface="Gothic725 Blk BT" panose="020B0804020203020204" pitchFamily="34" charset="0"/>
            </a:endParaRP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8" name="TextBox 7">
            <a:extLst>
              <a:ext uri="{FF2B5EF4-FFF2-40B4-BE49-F238E27FC236}">
                <a16:creationId xmlns:a16="http://schemas.microsoft.com/office/drawing/2014/main" id="{66122F09-CDDC-434C-BEA3-87BEC99DF805}"/>
              </a:ext>
            </a:extLst>
          </p:cNvPr>
          <p:cNvSpPr txBox="1"/>
          <p:nvPr/>
        </p:nvSpPr>
        <p:spPr>
          <a:xfrm>
            <a:off x="578840" y="5301842"/>
            <a:ext cx="4874004" cy="646331"/>
          </a:xfrm>
          <a:prstGeom prst="rect">
            <a:avLst/>
          </a:prstGeom>
          <a:noFill/>
        </p:spPr>
        <p:txBody>
          <a:bodyPr wrap="square" rtlCol="0">
            <a:spAutoFit/>
          </a:bodyPr>
          <a:lstStyle/>
          <a:p>
            <a:r>
              <a:rPr lang="en-GB" b="1" dirty="0"/>
              <a:t>Sequence: </a:t>
            </a:r>
            <a:r>
              <a:rPr lang="en-GB" dirty="0"/>
              <a:t>When a list of instructions is carried out in order, one after the other. </a:t>
            </a:r>
            <a:endParaRPr lang="en-GB" b="1" dirty="0"/>
          </a:p>
        </p:txBody>
      </p:sp>
    </p:spTree>
    <p:extLst>
      <p:ext uri="{BB962C8B-B14F-4D97-AF65-F5344CB8AC3E}">
        <p14:creationId xmlns:p14="http://schemas.microsoft.com/office/powerpoint/2010/main" val="189810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B546A4-4569-45A7-BD8F-F828F0A34B24}"/>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91D6331A-F9C2-47A3-AA6A-07E01D6DC391}"/>
              </a:ext>
            </a:extLst>
          </p:cNvPr>
          <p:cNvSpPr>
            <a:spLocks noGrp="1"/>
          </p:cNvSpPr>
          <p:nvPr>
            <p:ph type="sldNum" sz="quarter" idx="12"/>
          </p:nvPr>
        </p:nvSpPr>
        <p:spPr/>
        <p:txBody>
          <a:bodyPr/>
          <a:lstStyle/>
          <a:p>
            <a:fld id="{8BA8EE58-72D2-4857-BFD4-7A0CDEAA5950}" type="slidenum">
              <a:rPr lang="en-GB" smtClean="0"/>
              <a:t>13</a:t>
            </a:fld>
            <a:endParaRPr lang="en-GB"/>
          </a:p>
        </p:txBody>
      </p:sp>
      <p:sp>
        <p:nvSpPr>
          <p:cNvPr id="6" name="TextBox 5">
            <a:extLst>
              <a:ext uri="{FF2B5EF4-FFF2-40B4-BE49-F238E27FC236}">
                <a16:creationId xmlns:a16="http://schemas.microsoft.com/office/drawing/2014/main" id="{0BA5E243-10D9-41FF-9A9E-014BF457D4A3}"/>
              </a:ext>
            </a:extLst>
          </p:cNvPr>
          <p:cNvSpPr txBox="1"/>
          <p:nvPr/>
        </p:nvSpPr>
        <p:spPr>
          <a:xfrm>
            <a:off x="496410" y="1175490"/>
            <a:ext cx="9067040" cy="3139321"/>
          </a:xfrm>
          <a:prstGeom prst="rect">
            <a:avLst/>
          </a:prstGeom>
          <a:noFill/>
        </p:spPr>
        <p:txBody>
          <a:bodyPr wrap="square" rtlCol="0">
            <a:spAutoFit/>
          </a:bodyPr>
          <a:lstStyle/>
          <a:p>
            <a:r>
              <a:rPr lang="en-GB" b="1" dirty="0">
                <a:latin typeface="Gothic725 Blk BT" panose="020B0804020203020204" pitchFamily="34" charset="0"/>
              </a:rPr>
              <a:t>Questions:</a:t>
            </a:r>
          </a:p>
          <a:p>
            <a:endParaRPr lang="en-GB" b="1" dirty="0">
              <a:latin typeface="Gothic725 Blk BT" panose="020B0804020203020204" pitchFamily="34" charset="0"/>
            </a:endParaRPr>
          </a:p>
          <a:p>
            <a:pPr marL="342900" indent="-342900">
              <a:buAutoNum type="arabicParenR"/>
            </a:pPr>
            <a:r>
              <a:rPr lang="en-GB" dirty="0"/>
              <a:t>Describe a problem that can be solved, at least in part, by the combination of human and computer resources. </a:t>
            </a:r>
          </a:p>
          <a:p>
            <a:pPr marL="342900" indent="-342900">
              <a:buAutoNum type="arabicParenR"/>
            </a:pPr>
            <a:r>
              <a:rPr lang="en-GB" dirty="0"/>
              <a:t>Describe a problem that can be completely solved by using a computer system.</a:t>
            </a:r>
          </a:p>
          <a:p>
            <a:pPr marL="342900" indent="-342900">
              <a:buAutoNum type="arabicParenR"/>
            </a:pPr>
            <a:endParaRPr lang="en-GB" dirty="0"/>
          </a:p>
          <a:p>
            <a:r>
              <a:rPr lang="en-GB" dirty="0"/>
              <a:t>Challenging questions that require extended writing skills so give them a good go!</a:t>
            </a: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7" name="TextBox 6">
            <a:extLst>
              <a:ext uri="{FF2B5EF4-FFF2-40B4-BE49-F238E27FC236}">
                <a16:creationId xmlns:a16="http://schemas.microsoft.com/office/drawing/2014/main" id="{040A4F0E-B6E6-4092-99DF-B4092804EA3A}"/>
              </a:ext>
            </a:extLst>
          </p:cNvPr>
          <p:cNvSpPr txBox="1"/>
          <p:nvPr/>
        </p:nvSpPr>
        <p:spPr>
          <a:xfrm>
            <a:off x="578840" y="5301842"/>
            <a:ext cx="4874004" cy="646331"/>
          </a:xfrm>
          <a:prstGeom prst="rect">
            <a:avLst/>
          </a:prstGeom>
          <a:noFill/>
        </p:spPr>
        <p:txBody>
          <a:bodyPr wrap="square" rtlCol="0">
            <a:spAutoFit/>
          </a:bodyPr>
          <a:lstStyle/>
          <a:p>
            <a:r>
              <a:rPr lang="en-GB" b="1" dirty="0"/>
              <a:t>Decomposition: </a:t>
            </a:r>
            <a:r>
              <a:rPr lang="en-GB" dirty="0"/>
              <a:t>Breaking a problem down into smaller chunks to support solving of a solution. </a:t>
            </a:r>
            <a:endParaRPr lang="en-GB" b="1" dirty="0"/>
          </a:p>
        </p:txBody>
      </p:sp>
    </p:spTree>
    <p:extLst>
      <p:ext uri="{BB962C8B-B14F-4D97-AF65-F5344CB8AC3E}">
        <p14:creationId xmlns:p14="http://schemas.microsoft.com/office/powerpoint/2010/main" val="253614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916E15-CF4F-490F-9B6E-1F94B9C58D1A}"/>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CB549E1E-24A1-4EBA-973A-6EBCF9D15D9D}"/>
              </a:ext>
            </a:extLst>
          </p:cNvPr>
          <p:cNvSpPr>
            <a:spLocks noGrp="1"/>
          </p:cNvSpPr>
          <p:nvPr>
            <p:ph type="sldNum" sz="quarter" idx="12"/>
          </p:nvPr>
        </p:nvSpPr>
        <p:spPr/>
        <p:txBody>
          <a:bodyPr/>
          <a:lstStyle/>
          <a:p>
            <a:fld id="{8BA8EE58-72D2-4857-BFD4-7A0CDEAA5950}" type="slidenum">
              <a:rPr lang="en-GB" smtClean="0"/>
              <a:t>14</a:t>
            </a:fld>
            <a:endParaRPr lang="en-GB"/>
          </a:p>
        </p:txBody>
      </p:sp>
      <p:sp>
        <p:nvSpPr>
          <p:cNvPr id="8" name="TextBox 7">
            <a:extLst>
              <a:ext uri="{FF2B5EF4-FFF2-40B4-BE49-F238E27FC236}">
                <a16:creationId xmlns:a16="http://schemas.microsoft.com/office/drawing/2014/main" id="{3B714D1D-ED2F-4FA2-B33C-D6265FEAB5AD}"/>
              </a:ext>
            </a:extLst>
          </p:cNvPr>
          <p:cNvSpPr txBox="1"/>
          <p:nvPr/>
        </p:nvSpPr>
        <p:spPr>
          <a:xfrm>
            <a:off x="699610" y="1296769"/>
            <a:ext cx="5256690" cy="4524315"/>
          </a:xfrm>
          <a:prstGeom prst="rect">
            <a:avLst/>
          </a:prstGeom>
          <a:noFill/>
        </p:spPr>
        <p:txBody>
          <a:bodyPr wrap="square" rtlCol="0">
            <a:spAutoFit/>
          </a:bodyPr>
          <a:lstStyle/>
          <a:p>
            <a:endParaRPr lang="en-GB" b="1" dirty="0">
              <a:latin typeface="Gothic725 Blk BT" panose="020B0804020203020204" pitchFamily="34" charset="0"/>
            </a:endParaRPr>
          </a:p>
          <a:p>
            <a:r>
              <a:rPr lang="en-GB" b="1" dirty="0"/>
              <a:t>Computational Thinking:</a:t>
            </a:r>
          </a:p>
          <a:p>
            <a:pPr marL="285750" indent="-285750">
              <a:buFont typeface="Arial" panose="020B0604020202020204" pitchFamily="34" charset="0"/>
              <a:buChar char="•"/>
            </a:pPr>
            <a:r>
              <a:rPr lang="en-GB" dirty="0"/>
              <a:t>Review a complex problem.</a:t>
            </a:r>
          </a:p>
          <a:p>
            <a:pPr marL="285750" indent="-285750">
              <a:buFont typeface="Arial" panose="020B0604020202020204" pitchFamily="34" charset="0"/>
              <a:buChar char="•"/>
            </a:pPr>
            <a:r>
              <a:rPr lang="en-GB" dirty="0"/>
              <a:t>Understand how a problem works and operates.</a:t>
            </a:r>
          </a:p>
          <a:p>
            <a:pPr marL="285750" indent="-285750">
              <a:buFont typeface="Arial" panose="020B0604020202020204" pitchFamily="34" charset="0"/>
              <a:buChar char="•"/>
            </a:pPr>
            <a:r>
              <a:rPr lang="en-GB" dirty="0"/>
              <a:t>Formulate a solution that can be implemented by either a human or a computer system. </a:t>
            </a:r>
          </a:p>
          <a:p>
            <a:pPr marL="285750" indent="-285750">
              <a:buFont typeface="Arial" panose="020B0604020202020204" pitchFamily="34" charset="0"/>
              <a:buChar char="•"/>
            </a:pPr>
            <a:endParaRPr lang="en-GB" b="1" dirty="0"/>
          </a:p>
          <a:p>
            <a:r>
              <a:rPr lang="en-GB" b="1" dirty="0"/>
              <a:t>Problem Solving:</a:t>
            </a:r>
          </a:p>
          <a:p>
            <a:pPr marL="342900" indent="-342900">
              <a:buAutoNum type="arabicParenR"/>
            </a:pPr>
            <a:r>
              <a:rPr lang="en-GB" dirty="0"/>
              <a:t>Breakdown the Problem.</a:t>
            </a:r>
          </a:p>
          <a:p>
            <a:pPr marL="342900" indent="-342900">
              <a:buAutoNum type="arabicParenR"/>
            </a:pPr>
            <a:r>
              <a:rPr lang="en-GB" dirty="0"/>
              <a:t>Design the Solution.</a:t>
            </a:r>
          </a:p>
          <a:p>
            <a:pPr marL="342900" indent="-342900">
              <a:buAutoNum type="arabicParenR"/>
            </a:pPr>
            <a:r>
              <a:rPr lang="en-GB" dirty="0"/>
              <a:t>Implementation.</a:t>
            </a:r>
          </a:p>
          <a:p>
            <a:pPr marL="342900" indent="-342900">
              <a:buAutoNum type="arabicParenR"/>
            </a:pPr>
            <a:r>
              <a:rPr lang="en-GB" dirty="0"/>
              <a:t>Review.</a:t>
            </a:r>
          </a:p>
          <a:p>
            <a:endParaRPr lang="en-GB" b="1"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9" name="Rectangle 8">
            <a:extLst>
              <a:ext uri="{FF2B5EF4-FFF2-40B4-BE49-F238E27FC236}">
                <a16:creationId xmlns:a16="http://schemas.microsoft.com/office/drawing/2014/main" id="{C5A40CCA-5805-40D9-B6F2-7AB8A70DD518}"/>
              </a:ext>
            </a:extLst>
          </p:cNvPr>
          <p:cNvSpPr/>
          <p:nvPr/>
        </p:nvSpPr>
        <p:spPr>
          <a:xfrm>
            <a:off x="6121400" y="1481435"/>
            <a:ext cx="5537200" cy="3139321"/>
          </a:xfrm>
          <a:prstGeom prst="rect">
            <a:avLst/>
          </a:prstGeom>
        </p:spPr>
        <p:txBody>
          <a:bodyPr wrap="square">
            <a:spAutoFit/>
          </a:bodyPr>
          <a:lstStyle/>
          <a:p>
            <a:r>
              <a:rPr lang="en-GB" b="1" dirty="0"/>
              <a:t>Abstraction: </a:t>
            </a:r>
            <a:r>
              <a:rPr lang="en-GB" dirty="0"/>
              <a:t>help us tell the difference between what is important and what is not by filtering out unnecessary details. </a:t>
            </a:r>
          </a:p>
          <a:p>
            <a:endParaRPr lang="en-GB" dirty="0"/>
          </a:p>
          <a:p>
            <a:r>
              <a:rPr lang="en-GB" b="1" dirty="0"/>
              <a:t>Decomposition:</a:t>
            </a:r>
          </a:p>
          <a:p>
            <a:endParaRPr lang="en-GB" b="1" dirty="0"/>
          </a:p>
          <a:p>
            <a:r>
              <a:rPr lang="en-GB" dirty="0"/>
              <a:t>Breaking a problem down into smaller parts “Chunks” which makes the problem easier to solve. </a:t>
            </a:r>
          </a:p>
          <a:p>
            <a:endParaRPr lang="en-GB" b="1" dirty="0"/>
          </a:p>
          <a:p>
            <a:r>
              <a:rPr lang="en-GB" b="1" dirty="0"/>
              <a:t>Pattern recognition: </a:t>
            </a:r>
            <a:r>
              <a:rPr lang="en-GB" dirty="0"/>
              <a:t>Spotting trends and patterns and using these to support problem solving. </a:t>
            </a:r>
            <a:endParaRPr lang="en-GB" b="1" dirty="0"/>
          </a:p>
        </p:txBody>
      </p:sp>
      <p:sp>
        <p:nvSpPr>
          <p:cNvPr id="10" name="Rectangle 9">
            <a:extLst>
              <a:ext uri="{FF2B5EF4-FFF2-40B4-BE49-F238E27FC236}">
                <a16:creationId xmlns:a16="http://schemas.microsoft.com/office/drawing/2014/main" id="{131F3279-10F0-4605-9246-91BE4C803875}"/>
              </a:ext>
            </a:extLst>
          </p:cNvPr>
          <p:cNvSpPr/>
          <p:nvPr/>
        </p:nvSpPr>
        <p:spPr>
          <a:xfrm>
            <a:off x="4688321" y="1112103"/>
            <a:ext cx="2129557" cy="369332"/>
          </a:xfrm>
          <a:prstGeom prst="rect">
            <a:avLst/>
          </a:prstGeom>
        </p:spPr>
        <p:txBody>
          <a:bodyPr wrap="none">
            <a:spAutoFit/>
          </a:bodyPr>
          <a:lstStyle/>
          <a:p>
            <a:r>
              <a:rPr lang="en-GB" b="1" dirty="0">
                <a:latin typeface="Gothic725 Blk BT" panose="020B0804020203020204" pitchFamily="34" charset="0"/>
              </a:rPr>
              <a:t>Lesson Summary:</a:t>
            </a:r>
          </a:p>
        </p:txBody>
      </p:sp>
      <p:sp>
        <p:nvSpPr>
          <p:cNvPr id="7" name="TextBox 6">
            <a:extLst>
              <a:ext uri="{FF2B5EF4-FFF2-40B4-BE49-F238E27FC236}">
                <a16:creationId xmlns:a16="http://schemas.microsoft.com/office/drawing/2014/main" id="{F1275CC8-880B-4871-8414-DA2D4ECC24F3}"/>
              </a:ext>
            </a:extLst>
          </p:cNvPr>
          <p:cNvSpPr txBox="1"/>
          <p:nvPr/>
        </p:nvSpPr>
        <p:spPr>
          <a:xfrm>
            <a:off x="578840" y="5301842"/>
            <a:ext cx="4874004" cy="369332"/>
          </a:xfrm>
          <a:prstGeom prst="rect">
            <a:avLst/>
          </a:prstGeom>
          <a:noFill/>
        </p:spPr>
        <p:txBody>
          <a:bodyPr wrap="square" rtlCol="0">
            <a:spAutoFit/>
          </a:bodyPr>
          <a:lstStyle/>
          <a:p>
            <a:r>
              <a:rPr lang="en-GB" b="1" dirty="0"/>
              <a:t>Abstraction: </a:t>
            </a:r>
            <a:r>
              <a:rPr lang="en-GB" dirty="0"/>
              <a:t>Hiding unneeded information.</a:t>
            </a:r>
            <a:endParaRPr lang="en-GB" b="1" dirty="0"/>
          </a:p>
        </p:txBody>
      </p:sp>
    </p:spTree>
    <p:extLst>
      <p:ext uri="{BB962C8B-B14F-4D97-AF65-F5344CB8AC3E}">
        <p14:creationId xmlns:p14="http://schemas.microsoft.com/office/powerpoint/2010/main" val="57835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653704-0A85-439A-B387-73318788D518}"/>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25F57E21-079C-458A-AB3F-0AB46A3E070B}"/>
              </a:ext>
            </a:extLst>
          </p:cNvPr>
          <p:cNvSpPr>
            <a:spLocks noGrp="1"/>
          </p:cNvSpPr>
          <p:nvPr>
            <p:ph type="sldNum" sz="quarter" idx="12"/>
          </p:nvPr>
        </p:nvSpPr>
        <p:spPr/>
        <p:txBody>
          <a:bodyPr/>
          <a:lstStyle/>
          <a:p>
            <a:fld id="{8BA8EE58-72D2-4857-BFD4-7A0CDEAA5950}" type="slidenum">
              <a:rPr lang="en-GB" smtClean="0"/>
              <a:t>2</a:t>
            </a:fld>
            <a:endParaRPr lang="en-GB"/>
          </a:p>
        </p:txBody>
      </p:sp>
      <p:sp>
        <p:nvSpPr>
          <p:cNvPr id="6" name="TextBox 5">
            <a:extLst>
              <a:ext uri="{FF2B5EF4-FFF2-40B4-BE49-F238E27FC236}">
                <a16:creationId xmlns:a16="http://schemas.microsoft.com/office/drawing/2014/main" id="{48D5BC7A-46F3-484F-8810-92CF1C0D0A1F}"/>
              </a:ext>
            </a:extLst>
          </p:cNvPr>
          <p:cNvSpPr txBox="1"/>
          <p:nvPr/>
        </p:nvSpPr>
        <p:spPr>
          <a:xfrm>
            <a:off x="689357" y="1167100"/>
            <a:ext cx="4416086" cy="3416320"/>
          </a:xfrm>
          <a:prstGeom prst="rect">
            <a:avLst/>
          </a:prstGeom>
          <a:noFill/>
        </p:spPr>
        <p:txBody>
          <a:bodyPr wrap="square" rtlCol="0">
            <a:spAutoFit/>
          </a:bodyPr>
          <a:lstStyle/>
          <a:p>
            <a:endParaRPr lang="en-GB" b="1" dirty="0">
              <a:latin typeface="Gothic725 Blk BT" panose="020B0804020203020204" pitchFamily="34" charset="0"/>
            </a:endParaRPr>
          </a:p>
          <a:p>
            <a:pPr marL="285750" indent="-285750">
              <a:buFontTx/>
              <a:buChar char="-"/>
            </a:pPr>
            <a:r>
              <a:rPr lang="en-GB" dirty="0"/>
              <a:t>1.1 Computational Thinking:</a:t>
            </a:r>
          </a:p>
          <a:p>
            <a:pPr marL="742950" lvl="1" indent="-285750">
              <a:buFontTx/>
              <a:buChar char="-"/>
            </a:pPr>
            <a:r>
              <a:rPr lang="en-GB" dirty="0"/>
              <a:t>Abstraction</a:t>
            </a:r>
          </a:p>
          <a:p>
            <a:pPr marL="742950" lvl="1" indent="-285750">
              <a:buFontTx/>
              <a:buChar char="-"/>
            </a:pPr>
            <a:r>
              <a:rPr lang="en-GB" dirty="0"/>
              <a:t>Decomposition</a:t>
            </a:r>
          </a:p>
          <a:p>
            <a:pPr marL="742950" lvl="1" indent="-285750">
              <a:buFontTx/>
              <a:buChar char="-"/>
            </a:pPr>
            <a:r>
              <a:rPr lang="en-GB" dirty="0"/>
              <a:t>Algorithmic Thinking</a:t>
            </a:r>
          </a:p>
          <a:p>
            <a:pPr marL="285750" indent="-285750">
              <a:buFontTx/>
              <a:buChar char="-"/>
            </a:pPr>
            <a:r>
              <a:rPr lang="en-GB" dirty="0"/>
              <a:t>1.2 Standard Searching Algorithms:</a:t>
            </a:r>
          </a:p>
          <a:p>
            <a:pPr marL="742950" lvl="1" indent="-285750">
              <a:buFontTx/>
              <a:buChar char="-"/>
            </a:pPr>
            <a:r>
              <a:rPr lang="en-GB" dirty="0"/>
              <a:t>Binary Search</a:t>
            </a:r>
          </a:p>
          <a:p>
            <a:pPr marL="742950" lvl="1" indent="-285750">
              <a:buFontTx/>
              <a:buChar char="-"/>
            </a:pPr>
            <a:r>
              <a:rPr lang="en-GB" dirty="0"/>
              <a:t>Linear Search</a:t>
            </a:r>
          </a:p>
          <a:p>
            <a:pPr marL="285750" indent="-285750">
              <a:buFontTx/>
              <a:buChar char="-"/>
            </a:pPr>
            <a:r>
              <a:rPr lang="en-GB" dirty="0"/>
              <a:t>1.3 Standard Sorting Algorithms:</a:t>
            </a:r>
          </a:p>
          <a:p>
            <a:pPr marL="742950" lvl="1" indent="-285750">
              <a:buFontTx/>
              <a:buChar char="-"/>
            </a:pPr>
            <a:r>
              <a:rPr lang="en-GB" dirty="0"/>
              <a:t>Bubble Sort</a:t>
            </a:r>
          </a:p>
          <a:p>
            <a:pPr marL="742950" lvl="1" indent="-285750">
              <a:buFontTx/>
              <a:buChar char="-"/>
            </a:pPr>
            <a:r>
              <a:rPr lang="en-GB" dirty="0"/>
              <a:t>Merge Sort</a:t>
            </a:r>
          </a:p>
          <a:p>
            <a:pPr marL="742950" lvl="1" indent="-285750">
              <a:buFontTx/>
              <a:buChar char="-"/>
            </a:pPr>
            <a:r>
              <a:rPr lang="en-GB" dirty="0"/>
              <a:t>Insertion Sort</a:t>
            </a:r>
          </a:p>
        </p:txBody>
      </p:sp>
      <p:sp>
        <p:nvSpPr>
          <p:cNvPr id="7" name="TextBox 6">
            <a:extLst>
              <a:ext uri="{FF2B5EF4-FFF2-40B4-BE49-F238E27FC236}">
                <a16:creationId xmlns:a16="http://schemas.microsoft.com/office/drawing/2014/main" id="{9D1BBCF8-09AD-46B0-B6FD-52C9092D9525}"/>
              </a:ext>
            </a:extLst>
          </p:cNvPr>
          <p:cNvSpPr txBox="1"/>
          <p:nvPr/>
        </p:nvSpPr>
        <p:spPr>
          <a:xfrm>
            <a:off x="5945357" y="1167100"/>
            <a:ext cx="4416086" cy="1754326"/>
          </a:xfrm>
          <a:prstGeom prst="rect">
            <a:avLst/>
          </a:prstGeom>
          <a:noFill/>
        </p:spPr>
        <p:txBody>
          <a:bodyPr wrap="square" rtlCol="0">
            <a:spAutoFit/>
          </a:bodyPr>
          <a:lstStyle/>
          <a:p>
            <a:endParaRPr lang="en-GB" b="1" dirty="0">
              <a:latin typeface="Gothic725 Blk BT" panose="020B0804020203020204" pitchFamily="34" charset="0"/>
            </a:endParaRPr>
          </a:p>
          <a:p>
            <a:pPr marL="285750" indent="-285750">
              <a:buFontTx/>
              <a:buChar char="-"/>
            </a:pPr>
            <a:r>
              <a:rPr lang="en-GB" dirty="0"/>
              <a:t>1.4 How to produce algorithms using:</a:t>
            </a:r>
          </a:p>
          <a:p>
            <a:pPr marL="742950" lvl="1" indent="-285750">
              <a:buFontTx/>
              <a:buChar char="-"/>
            </a:pPr>
            <a:r>
              <a:rPr lang="en-GB" dirty="0"/>
              <a:t>Pseudocode </a:t>
            </a:r>
          </a:p>
          <a:p>
            <a:pPr marL="742950" lvl="1" indent="-285750">
              <a:buFontTx/>
              <a:buChar char="-"/>
            </a:pPr>
            <a:r>
              <a:rPr lang="en-GB" dirty="0"/>
              <a:t>Using flow diagrams</a:t>
            </a:r>
          </a:p>
          <a:p>
            <a:pPr marL="285750" indent="-285750">
              <a:buFontTx/>
              <a:buChar char="-"/>
            </a:pPr>
            <a:r>
              <a:rPr lang="en-GB" dirty="0"/>
              <a:t>1.5 Interpret, correct or complete algorithms</a:t>
            </a:r>
          </a:p>
        </p:txBody>
      </p:sp>
      <p:sp>
        <p:nvSpPr>
          <p:cNvPr id="8" name="Rectangle 7">
            <a:extLst>
              <a:ext uri="{FF2B5EF4-FFF2-40B4-BE49-F238E27FC236}">
                <a16:creationId xmlns:a16="http://schemas.microsoft.com/office/drawing/2014/main" id="{310A5DA4-A0FD-42E2-8020-7DA00CA548F8}"/>
              </a:ext>
            </a:extLst>
          </p:cNvPr>
          <p:cNvSpPr/>
          <p:nvPr/>
        </p:nvSpPr>
        <p:spPr>
          <a:xfrm>
            <a:off x="3368495" y="1063197"/>
            <a:ext cx="3944991" cy="369332"/>
          </a:xfrm>
          <a:prstGeom prst="rect">
            <a:avLst/>
          </a:prstGeom>
        </p:spPr>
        <p:txBody>
          <a:bodyPr wrap="none">
            <a:spAutoFit/>
          </a:bodyPr>
          <a:lstStyle/>
          <a:p>
            <a:r>
              <a:rPr lang="en-GB" b="1" dirty="0">
                <a:latin typeface="Gothic725 Blk BT" panose="020B0804020203020204" pitchFamily="34" charset="0"/>
              </a:rPr>
              <a:t>Topics to be learnt within this unit:</a:t>
            </a:r>
          </a:p>
        </p:txBody>
      </p:sp>
      <p:sp>
        <p:nvSpPr>
          <p:cNvPr id="9" name="TextBox 8">
            <a:extLst>
              <a:ext uri="{FF2B5EF4-FFF2-40B4-BE49-F238E27FC236}">
                <a16:creationId xmlns:a16="http://schemas.microsoft.com/office/drawing/2014/main" id="{289FE619-2ADD-4032-A92E-0FAF0C5203D1}"/>
              </a:ext>
            </a:extLst>
          </p:cNvPr>
          <p:cNvSpPr txBox="1"/>
          <p:nvPr/>
        </p:nvSpPr>
        <p:spPr>
          <a:xfrm>
            <a:off x="469783" y="5327009"/>
            <a:ext cx="5285065" cy="646331"/>
          </a:xfrm>
          <a:prstGeom prst="rect">
            <a:avLst/>
          </a:prstGeom>
          <a:noFill/>
        </p:spPr>
        <p:txBody>
          <a:bodyPr wrap="square" rtlCol="0">
            <a:spAutoFit/>
          </a:bodyPr>
          <a:lstStyle/>
          <a:p>
            <a:r>
              <a:rPr lang="en-GB" dirty="0"/>
              <a:t>An </a:t>
            </a:r>
            <a:r>
              <a:rPr lang="en-GB" b="1" dirty="0"/>
              <a:t>algorithm</a:t>
            </a:r>
            <a:r>
              <a:rPr lang="en-GB" dirty="0"/>
              <a:t> is a list of rules to follow in order to solve a problem. – BBC Bitesize</a:t>
            </a:r>
          </a:p>
        </p:txBody>
      </p:sp>
    </p:spTree>
    <p:extLst>
      <p:ext uri="{BB962C8B-B14F-4D97-AF65-F5344CB8AC3E}">
        <p14:creationId xmlns:p14="http://schemas.microsoft.com/office/powerpoint/2010/main" val="140158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75CC5B-A936-4A7F-BADD-E706917F5957}"/>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BE6FA486-F442-4FC6-B2DB-E977755A9656}"/>
              </a:ext>
            </a:extLst>
          </p:cNvPr>
          <p:cNvSpPr>
            <a:spLocks noGrp="1"/>
          </p:cNvSpPr>
          <p:nvPr>
            <p:ph type="sldNum" sz="quarter" idx="12"/>
          </p:nvPr>
        </p:nvSpPr>
        <p:spPr/>
        <p:txBody>
          <a:bodyPr/>
          <a:lstStyle/>
          <a:p>
            <a:fld id="{8BA8EE58-72D2-4857-BFD4-7A0CDEAA5950}" type="slidenum">
              <a:rPr lang="en-GB" smtClean="0"/>
              <a:t>3</a:t>
            </a:fld>
            <a:endParaRPr lang="en-GB"/>
          </a:p>
        </p:txBody>
      </p:sp>
      <p:sp>
        <p:nvSpPr>
          <p:cNvPr id="6" name="TextBox 5">
            <a:extLst>
              <a:ext uri="{FF2B5EF4-FFF2-40B4-BE49-F238E27FC236}">
                <a16:creationId xmlns:a16="http://schemas.microsoft.com/office/drawing/2014/main" id="{A7CEFABB-CF56-453B-9EC3-20C69CD9110A}"/>
              </a:ext>
            </a:extLst>
          </p:cNvPr>
          <p:cNvSpPr txBox="1"/>
          <p:nvPr/>
        </p:nvSpPr>
        <p:spPr>
          <a:xfrm>
            <a:off x="219573" y="1083210"/>
            <a:ext cx="6751677" cy="4247317"/>
          </a:xfrm>
          <a:prstGeom prst="rect">
            <a:avLst/>
          </a:prstGeom>
          <a:noFill/>
        </p:spPr>
        <p:txBody>
          <a:bodyPr wrap="square" rtlCol="0">
            <a:spAutoFit/>
          </a:bodyPr>
          <a:lstStyle/>
          <a:p>
            <a:r>
              <a:rPr lang="en-GB" b="1" dirty="0">
                <a:latin typeface="Gothic725 Blk BT" panose="020B0804020203020204" pitchFamily="34" charset="0"/>
              </a:rPr>
              <a:t>Computational Thinking:</a:t>
            </a:r>
          </a:p>
          <a:p>
            <a:endParaRPr lang="en-GB" b="1" dirty="0">
              <a:latin typeface="Gothic725 Blk BT" panose="020B0804020203020204" pitchFamily="34" charset="0"/>
            </a:endParaRPr>
          </a:p>
          <a:p>
            <a:r>
              <a:rPr lang="en-GB" dirty="0"/>
              <a:t>Computer systems have been programmed and controlled by computer scientists for roughly 82 years and they are also developing solutions to problems that we expect to see in the future</a:t>
            </a:r>
          </a:p>
          <a:p>
            <a:endParaRPr lang="en-GB" dirty="0"/>
          </a:p>
          <a:p>
            <a:r>
              <a:rPr lang="en-GB" dirty="0"/>
              <a:t>Computational thinking is being able to:</a:t>
            </a:r>
          </a:p>
          <a:p>
            <a:endParaRPr lang="en-GB" dirty="0"/>
          </a:p>
          <a:p>
            <a:pPr marL="285750" indent="-285750">
              <a:buFont typeface="Arial" panose="020B0604020202020204" pitchFamily="34" charset="0"/>
              <a:buChar char="•"/>
            </a:pPr>
            <a:r>
              <a:rPr lang="en-GB" dirty="0"/>
              <a:t>Review a complex problem.</a:t>
            </a:r>
          </a:p>
          <a:p>
            <a:pPr marL="285750" indent="-285750">
              <a:buFont typeface="Arial" panose="020B0604020202020204" pitchFamily="34" charset="0"/>
              <a:buChar char="•"/>
            </a:pPr>
            <a:r>
              <a:rPr lang="en-GB" dirty="0"/>
              <a:t>Understand how a problem works and operates.</a:t>
            </a:r>
          </a:p>
          <a:p>
            <a:pPr marL="285750" indent="-285750">
              <a:buFont typeface="Arial" panose="020B0604020202020204" pitchFamily="34" charset="0"/>
              <a:buChar char="•"/>
            </a:pPr>
            <a:r>
              <a:rPr lang="en-GB" dirty="0"/>
              <a:t>Formulate a solution that can be implemented by either a human or a computer system. </a:t>
            </a:r>
          </a:p>
          <a:p>
            <a:endParaRPr lang="en-GB" b="1" dirty="0">
              <a:latin typeface="Gothic725 Blk BT" panose="020B0804020203020204" pitchFamily="34" charset="0"/>
            </a:endParaRPr>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9" name="Picture 8">
            <a:extLst>
              <a:ext uri="{FF2B5EF4-FFF2-40B4-BE49-F238E27FC236}">
                <a16:creationId xmlns:a16="http://schemas.microsoft.com/office/drawing/2014/main" id="{69BBE101-5FA9-472C-9F09-02ABB34D8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6692" y="1292312"/>
            <a:ext cx="4588563" cy="3301274"/>
          </a:xfrm>
          <a:prstGeom prst="rect">
            <a:avLst/>
          </a:prstGeom>
        </p:spPr>
      </p:pic>
      <p:sp>
        <p:nvSpPr>
          <p:cNvPr id="10" name="Rectangle 9">
            <a:extLst>
              <a:ext uri="{FF2B5EF4-FFF2-40B4-BE49-F238E27FC236}">
                <a16:creationId xmlns:a16="http://schemas.microsoft.com/office/drawing/2014/main" id="{4A0A4223-9E7A-4A3B-B050-823A26EF68E6}"/>
              </a:ext>
            </a:extLst>
          </p:cNvPr>
          <p:cNvSpPr/>
          <p:nvPr/>
        </p:nvSpPr>
        <p:spPr>
          <a:xfrm>
            <a:off x="313189" y="5400142"/>
            <a:ext cx="5567494" cy="923330"/>
          </a:xfrm>
          <a:prstGeom prst="rect">
            <a:avLst/>
          </a:prstGeom>
        </p:spPr>
        <p:txBody>
          <a:bodyPr wrap="square">
            <a:spAutoFit/>
          </a:bodyPr>
          <a:lstStyle/>
          <a:p>
            <a:r>
              <a:rPr lang="en-GB" dirty="0"/>
              <a:t>The first programmed computer system the Z1 was created by German Konrad </a:t>
            </a:r>
            <a:r>
              <a:rPr lang="en-GB" dirty="0" err="1"/>
              <a:t>Zuse</a:t>
            </a:r>
            <a:r>
              <a:rPr lang="en-GB" dirty="0"/>
              <a:t> in his parents living room between 1936 to 1938.</a:t>
            </a:r>
          </a:p>
        </p:txBody>
      </p:sp>
    </p:spTree>
    <p:extLst>
      <p:ext uri="{BB962C8B-B14F-4D97-AF65-F5344CB8AC3E}">
        <p14:creationId xmlns:p14="http://schemas.microsoft.com/office/powerpoint/2010/main" val="104979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45B3D8-BDD6-43AD-A981-2D739D582EFF}"/>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B3B099B8-7A51-41E1-B7E0-16593B0A6751}"/>
              </a:ext>
            </a:extLst>
          </p:cNvPr>
          <p:cNvSpPr>
            <a:spLocks noGrp="1"/>
          </p:cNvSpPr>
          <p:nvPr>
            <p:ph type="sldNum" sz="quarter" idx="12"/>
          </p:nvPr>
        </p:nvSpPr>
        <p:spPr/>
        <p:txBody>
          <a:bodyPr/>
          <a:lstStyle/>
          <a:p>
            <a:fld id="{8BA8EE58-72D2-4857-BFD4-7A0CDEAA5950}" type="slidenum">
              <a:rPr lang="en-GB" smtClean="0"/>
              <a:t>4</a:t>
            </a:fld>
            <a:endParaRPr lang="en-GB"/>
          </a:p>
        </p:txBody>
      </p:sp>
      <p:sp>
        <p:nvSpPr>
          <p:cNvPr id="6" name="TextBox 5">
            <a:extLst>
              <a:ext uri="{FF2B5EF4-FFF2-40B4-BE49-F238E27FC236}">
                <a16:creationId xmlns:a16="http://schemas.microsoft.com/office/drawing/2014/main" id="{816DB176-D92D-437D-9846-2C6D87A96DE0}"/>
              </a:ext>
            </a:extLst>
          </p:cNvPr>
          <p:cNvSpPr txBox="1"/>
          <p:nvPr/>
        </p:nvSpPr>
        <p:spPr>
          <a:xfrm>
            <a:off x="219573" y="1083210"/>
            <a:ext cx="8605645" cy="3970318"/>
          </a:xfrm>
          <a:prstGeom prst="rect">
            <a:avLst/>
          </a:prstGeom>
          <a:noFill/>
        </p:spPr>
        <p:txBody>
          <a:bodyPr wrap="square" rtlCol="0">
            <a:spAutoFit/>
          </a:bodyPr>
          <a:lstStyle/>
          <a:p>
            <a:r>
              <a:rPr lang="en-GB" b="1" dirty="0">
                <a:latin typeface="Gothic725 Blk BT" panose="020B0804020203020204" pitchFamily="34" charset="0"/>
              </a:rPr>
              <a:t>Problem Solving:</a:t>
            </a:r>
          </a:p>
          <a:p>
            <a:endParaRPr lang="en-GB" dirty="0"/>
          </a:p>
          <a:p>
            <a:r>
              <a:rPr lang="en-GB" dirty="0"/>
              <a:t>You are going on a camping trip.</a:t>
            </a:r>
          </a:p>
          <a:p>
            <a:endParaRPr lang="en-GB" dirty="0"/>
          </a:p>
          <a:p>
            <a:r>
              <a:rPr lang="en-GB" dirty="0"/>
              <a:t>In pairs plan out your trip.</a:t>
            </a:r>
          </a:p>
          <a:p>
            <a:endParaRPr lang="en-GB" dirty="0"/>
          </a:p>
          <a:p>
            <a:pPr marL="285750" indent="-285750">
              <a:buFont typeface="Arial" panose="020B0604020202020204" pitchFamily="34" charset="0"/>
              <a:buChar char="•"/>
            </a:pPr>
            <a:r>
              <a:rPr lang="en-GB" dirty="0"/>
              <a:t>What will you need?</a:t>
            </a:r>
          </a:p>
          <a:p>
            <a:pPr marL="285750" indent="-285750">
              <a:buFont typeface="Arial" panose="020B0604020202020204" pitchFamily="34" charset="0"/>
              <a:buChar char="•"/>
            </a:pPr>
            <a:r>
              <a:rPr lang="en-GB" dirty="0"/>
              <a:t>Where will you go camping?</a:t>
            </a:r>
          </a:p>
          <a:p>
            <a:pPr marL="285750" indent="-285750">
              <a:buFont typeface="Arial" panose="020B0604020202020204" pitchFamily="34" charset="0"/>
              <a:buChar char="•"/>
            </a:pPr>
            <a:r>
              <a:rPr lang="en-GB" dirty="0"/>
              <a:t>What activities will you do?</a:t>
            </a:r>
          </a:p>
          <a:p>
            <a:pPr marL="285750" indent="-285750">
              <a:buFont typeface="Arial" panose="020B0604020202020204" pitchFamily="34" charset="0"/>
              <a:buChar char="•"/>
            </a:pPr>
            <a:r>
              <a:rPr lang="en-GB" dirty="0"/>
              <a:t>How long will you stay there?</a:t>
            </a:r>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8" name="Picture 7">
            <a:extLst>
              <a:ext uri="{FF2B5EF4-FFF2-40B4-BE49-F238E27FC236}">
                <a16:creationId xmlns:a16="http://schemas.microsoft.com/office/drawing/2014/main" id="{8B76376E-CAFF-4FB6-BFF1-4309D7A8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638" y="1490167"/>
            <a:ext cx="2442162" cy="2325405"/>
          </a:xfrm>
          <a:prstGeom prst="rect">
            <a:avLst/>
          </a:prstGeom>
        </p:spPr>
      </p:pic>
      <p:pic>
        <p:nvPicPr>
          <p:cNvPr id="9" name="Picture 8">
            <a:extLst>
              <a:ext uri="{FF2B5EF4-FFF2-40B4-BE49-F238E27FC236}">
                <a16:creationId xmlns:a16="http://schemas.microsoft.com/office/drawing/2014/main" id="{AD147A26-629D-4E1B-A975-DDD260F4AF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250" y1="81315" x2="52000" y2="93080"/>
                        <a14:foregroundMark x1="56750" y1="90657" x2="87500" y2="81315"/>
                        <a14:foregroundMark x1="93000" y1="85813" x2="75500" y2="74740"/>
                        <a14:foregroundMark x1="5750" y1="83045" x2="5750" y2="83045"/>
                        <a14:foregroundMark x1="69250" y1="27336" x2="69250" y2="27336"/>
                        <a14:foregroundMark x1="75750" y1="25952" x2="75750" y2="25952"/>
                        <a14:foregroundMark x1="73750" y1="14533" x2="73750" y2="14533"/>
                        <a14:backgroundMark x1="41750" y1="42215" x2="41750" y2="42215"/>
                      </a14:backgroundRemoval>
                    </a14:imgEffect>
                  </a14:imgLayer>
                </a14:imgProps>
              </a:ext>
              <a:ext uri="{28A0092B-C50C-407E-A947-70E740481C1C}">
                <a14:useLocalDpi xmlns:a14="http://schemas.microsoft.com/office/drawing/2010/main" val="0"/>
              </a:ext>
            </a:extLst>
          </a:blip>
          <a:srcRect/>
          <a:stretch>
            <a:fillRect/>
          </a:stretch>
        </p:blipFill>
        <p:spPr bwMode="auto">
          <a:xfrm>
            <a:off x="4045672" y="1701842"/>
            <a:ext cx="2925578" cy="2113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9B823102-5F56-4F09-812C-CB46F1D6EBD9}"/>
              </a:ext>
            </a:extLst>
          </p:cNvPr>
          <p:cNvSpPr txBox="1"/>
          <p:nvPr/>
        </p:nvSpPr>
        <p:spPr>
          <a:xfrm>
            <a:off x="578840" y="5301842"/>
            <a:ext cx="4874004" cy="646331"/>
          </a:xfrm>
          <a:prstGeom prst="rect">
            <a:avLst/>
          </a:prstGeom>
          <a:noFill/>
        </p:spPr>
        <p:txBody>
          <a:bodyPr wrap="square" rtlCol="0">
            <a:spAutoFit/>
          </a:bodyPr>
          <a:lstStyle/>
          <a:p>
            <a:r>
              <a:rPr lang="en-GB" b="1" dirty="0"/>
              <a:t>Algorithm: </a:t>
            </a:r>
            <a:r>
              <a:rPr lang="en-GB" dirty="0"/>
              <a:t>A Series of steps designed to solve a problem.</a:t>
            </a:r>
            <a:endParaRPr lang="en-GB" b="1" dirty="0"/>
          </a:p>
        </p:txBody>
      </p:sp>
    </p:spTree>
    <p:extLst>
      <p:ext uri="{BB962C8B-B14F-4D97-AF65-F5344CB8AC3E}">
        <p14:creationId xmlns:p14="http://schemas.microsoft.com/office/powerpoint/2010/main" val="2922797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057E16-CF2B-4DE2-A94A-577123FF915C}"/>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FC3D8818-F032-4FCA-848D-53B898E56A51}"/>
              </a:ext>
            </a:extLst>
          </p:cNvPr>
          <p:cNvSpPr>
            <a:spLocks noGrp="1"/>
          </p:cNvSpPr>
          <p:nvPr>
            <p:ph type="sldNum" sz="quarter" idx="12"/>
          </p:nvPr>
        </p:nvSpPr>
        <p:spPr/>
        <p:txBody>
          <a:bodyPr/>
          <a:lstStyle/>
          <a:p>
            <a:fld id="{8BA8EE58-72D2-4857-BFD4-7A0CDEAA5950}" type="slidenum">
              <a:rPr lang="en-GB" smtClean="0"/>
              <a:t>5</a:t>
            </a:fld>
            <a:endParaRPr lang="en-GB"/>
          </a:p>
        </p:txBody>
      </p:sp>
      <p:sp>
        <p:nvSpPr>
          <p:cNvPr id="6" name="TextBox 5">
            <a:extLst>
              <a:ext uri="{FF2B5EF4-FFF2-40B4-BE49-F238E27FC236}">
                <a16:creationId xmlns:a16="http://schemas.microsoft.com/office/drawing/2014/main" id="{1CBF0442-F610-4695-B47F-8D3ECB64C45E}"/>
              </a:ext>
            </a:extLst>
          </p:cNvPr>
          <p:cNvSpPr txBox="1"/>
          <p:nvPr/>
        </p:nvSpPr>
        <p:spPr>
          <a:xfrm>
            <a:off x="345408" y="1167100"/>
            <a:ext cx="11583737" cy="3416320"/>
          </a:xfrm>
          <a:prstGeom prst="rect">
            <a:avLst/>
          </a:prstGeom>
          <a:noFill/>
        </p:spPr>
        <p:txBody>
          <a:bodyPr wrap="square" rtlCol="0">
            <a:spAutoFit/>
          </a:bodyPr>
          <a:lstStyle/>
          <a:p>
            <a:r>
              <a:rPr lang="en-GB" b="1" dirty="0">
                <a:latin typeface="Gothic725 Blk BT" panose="020B0804020203020204" pitchFamily="34" charset="0"/>
              </a:rPr>
              <a:t>Problem Solving Stages:</a:t>
            </a:r>
          </a:p>
          <a:p>
            <a:endParaRPr lang="en-GB" dirty="0"/>
          </a:p>
          <a:p>
            <a:pPr algn="ctr"/>
            <a:r>
              <a:rPr lang="en-GB" dirty="0"/>
              <a:t>When solving a problem within Computer Science there are some stages that really aid in solving any task and this can be applied to programming projects also that you might complete. </a:t>
            </a:r>
          </a:p>
          <a:p>
            <a:pPr algn="ctr"/>
            <a:endParaRPr lang="en-GB" dirty="0"/>
          </a:p>
          <a:p>
            <a:pPr marL="342900" indent="-342900">
              <a:buAutoNum type="arabicParenR"/>
            </a:pPr>
            <a:r>
              <a:rPr lang="en-GB" dirty="0"/>
              <a:t>Breakdown the Problem.</a:t>
            </a:r>
          </a:p>
          <a:p>
            <a:pPr marL="342900" indent="-342900">
              <a:buAutoNum type="arabicParenR"/>
            </a:pPr>
            <a:r>
              <a:rPr lang="en-GB" dirty="0"/>
              <a:t>Design the Solution.</a:t>
            </a:r>
          </a:p>
          <a:p>
            <a:pPr marL="342900" indent="-342900">
              <a:buAutoNum type="arabicParenR"/>
            </a:pPr>
            <a:r>
              <a:rPr lang="en-GB" dirty="0"/>
              <a:t>Implementation.</a:t>
            </a:r>
          </a:p>
          <a:p>
            <a:pPr marL="342900" indent="-342900">
              <a:buAutoNum type="arabicParenR"/>
            </a:pPr>
            <a:r>
              <a:rPr lang="en-GB" dirty="0"/>
              <a:t>Review.</a:t>
            </a:r>
          </a:p>
          <a:p>
            <a:endParaRPr lang="en-GB" b="1" dirty="0">
              <a:latin typeface="Gothic725 Blk BT" panose="020B0804020203020204" pitchFamily="34" charset="0"/>
            </a:endParaRPr>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7" name="TextBox 6">
            <a:extLst>
              <a:ext uri="{FF2B5EF4-FFF2-40B4-BE49-F238E27FC236}">
                <a16:creationId xmlns:a16="http://schemas.microsoft.com/office/drawing/2014/main" id="{197738BB-2045-4BA3-BC8C-A4F2600B5732}"/>
              </a:ext>
            </a:extLst>
          </p:cNvPr>
          <p:cNvSpPr txBox="1"/>
          <p:nvPr/>
        </p:nvSpPr>
        <p:spPr>
          <a:xfrm>
            <a:off x="6103805" y="2287919"/>
            <a:ext cx="5841967" cy="2031325"/>
          </a:xfrm>
          <a:prstGeom prst="rect">
            <a:avLst/>
          </a:prstGeom>
          <a:noFill/>
        </p:spPr>
        <p:txBody>
          <a:bodyPr wrap="square" rtlCol="0">
            <a:spAutoFit/>
          </a:bodyPr>
          <a:lstStyle/>
          <a:p>
            <a:r>
              <a:rPr lang="en-GB" b="1" dirty="0"/>
              <a:t>Task Sheet:</a:t>
            </a:r>
          </a:p>
          <a:p>
            <a:endParaRPr lang="en-GB" b="1" dirty="0"/>
          </a:p>
          <a:p>
            <a:r>
              <a:rPr lang="en-GB" dirty="0"/>
              <a:t>You have been given the basic headings for the different stages of problem solving. </a:t>
            </a:r>
          </a:p>
          <a:p>
            <a:endParaRPr lang="en-GB" dirty="0"/>
          </a:p>
          <a:p>
            <a:r>
              <a:rPr lang="en-GB" dirty="0"/>
              <a:t>Match up the stages with the different tasks/questions that are completed within the stage. </a:t>
            </a:r>
          </a:p>
        </p:txBody>
      </p:sp>
      <p:pic>
        <p:nvPicPr>
          <p:cNvPr id="8" name="Picture 7">
            <a:extLst>
              <a:ext uri="{FF2B5EF4-FFF2-40B4-BE49-F238E27FC236}">
                <a16:creationId xmlns:a16="http://schemas.microsoft.com/office/drawing/2014/main" id="{A715E631-E74B-4EA8-8AC5-8935853C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378" y="2189640"/>
            <a:ext cx="2442162" cy="2325405"/>
          </a:xfrm>
          <a:prstGeom prst="rect">
            <a:avLst/>
          </a:prstGeom>
        </p:spPr>
      </p:pic>
      <p:sp>
        <p:nvSpPr>
          <p:cNvPr id="9" name="TextBox 8">
            <a:extLst>
              <a:ext uri="{FF2B5EF4-FFF2-40B4-BE49-F238E27FC236}">
                <a16:creationId xmlns:a16="http://schemas.microsoft.com/office/drawing/2014/main" id="{31CDCFC9-A910-48C7-B491-0B962B9DFDA6}"/>
              </a:ext>
            </a:extLst>
          </p:cNvPr>
          <p:cNvSpPr txBox="1"/>
          <p:nvPr/>
        </p:nvSpPr>
        <p:spPr>
          <a:xfrm>
            <a:off x="461394" y="5452844"/>
            <a:ext cx="4874004" cy="646331"/>
          </a:xfrm>
          <a:prstGeom prst="rect">
            <a:avLst/>
          </a:prstGeom>
          <a:noFill/>
        </p:spPr>
        <p:txBody>
          <a:bodyPr wrap="square" rtlCol="0">
            <a:spAutoFit/>
          </a:bodyPr>
          <a:lstStyle/>
          <a:p>
            <a:r>
              <a:rPr lang="en-GB" b="1" dirty="0"/>
              <a:t>Program: </a:t>
            </a:r>
            <a:r>
              <a:rPr lang="en-GB" dirty="0"/>
              <a:t>Self contained set of instructions that can be used by the CPU of a computer system. </a:t>
            </a:r>
            <a:endParaRPr lang="en-GB" b="1" dirty="0"/>
          </a:p>
        </p:txBody>
      </p:sp>
    </p:spTree>
    <p:extLst>
      <p:ext uri="{BB962C8B-B14F-4D97-AF65-F5344CB8AC3E}">
        <p14:creationId xmlns:p14="http://schemas.microsoft.com/office/powerpoint/2010/main" val="26622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5DA571-31C0-4C23-B2E1-A3B2CDF8FA1A}"/>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D92BC413-2F0B-44D0-8CFF-AE0CA6718EA8}"/>
              </a:ext>
            </a:extLst>
          </p:cNvPr>
          <p:cNvSpPr>
            <a:spLocks noGrp="1"/>
          </p:cNvSpPr>
          <p:nvPr>
            <p:ph type="sldNum" sz="quarter" idx="12"/>
          </p:nvPr>
        </p:nvSpPr>
        <p:spPr/>
        <p:txBody>
          <a:bodyPr/>
          <a:lstStyle/>
          <a:p>
            <a:fld id="{8BA8EE58-72D2-4857-BFD4-7A0CDEAA5950}" type="slidenum">
              <a:rPr lang="en-GB" smtClean="0"/>
              <a:t>6</a:t>
            </a:fld>
            <a:endParaRPr lang="en-GB"/>
          </a:p>
        </p:txBody>
      </p:sp>
      <p:sp>
        <p:nvSpPr>
          <p:cNvPr id="6" name="TextBox 5">
            <a:extLst>
              <a:ext uri="{FF2B5EF4-FFF2-40B4-BE49-F238E27FC236}">
                <a16:creationId xmlns:a16="http://schemas.microsoft.com/office/drawing/2014/main" id="{F4E5D00E-49A3-499D-9F49-EE50F4AF3F47}"/>
              </a:ext>
            </a:extLst>
          </p:cNvPr>
          <p:cNvSpPr txBox="1"/>
          <p:nvPr/>
        </p:nvSpPr>
        <p:spPr>
          <a:xfrm>
            <a:off x="345408" y="1167100"/>
            <a:ext cx="11583737" cy="2862322"/>
          </a:xfrm>
          <a:prstGeom prst="rect">
            <a:avLst/>
          </a:prstGeom>
          <a:noFill/>
        </p:spPr>
        <p:txBody>
          <a:bodyPr wrap="square" rtlCol="0">
            <a:spAutoFit/>
          </a:bodyPr>
          <a:lstStyle/>
          <a:p>
            <a:r>
              <a:rPr lang="en-GB" b="1" dirty="0">
                <a:latin typeface="Gothic725 Blk BT" panose="020B0804020203020204" pitchFamily="34" charset="0"/>
              </a:rPr>
              <a:t>Applying your subject knowledge.</a:t>
            </a:r>
          </a:p>
          <a:p>
            <a:endParaRPr lang="en-GB" b="1" dirty="0">
              <a:latin typeface="Gothic725 Blk BT" panose="020B0804020203020204" pitchFamily="34" charset="0"/>
            </a:endParaRPr>
          </a:p>
          <a:p>
            <a:r>
              <a:rPr lang="en-GB" dirty="0"/>
              <a:t>Using the points we have discussed in relation to problem solving and computational thinking use stages 1 and 2 of the problem solving model to approach the below scenario.  </a:t>
            </a:r>
          </a:p>
          <a:p>
            <a:endParaRPr lang="en-GB" dirty="0"/>
          </a:p>
          <a:p>
            <a:r>
              <a:rPr lang="en-GB" dirty="0"/>
              <a:t>You have been approached by a software engineering company and have been asked to develop a virtual reality product that can be used by a building company to showcase a new house to future buyers. </a:t>
            </a:r>
          </a:p>
          <a:p>
            <a:endParaRPr lang="en-GB" b="1" dirty="0">
              <a:latin typeface="Gothic725 Blk BT" panose="020B0804020203020204" pitchFamily="34" charset="0"/>
            </a:endParaRPr>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7" name="Rectangle 6">
            <a:extLst>
              <a:ext uri="{FF2B5EF4-FFF2-40B4-BE49-F238E27FC236}">
                <a16:creationId xmlns:a16="http://schemas.microsoft.com/office/drawing/2014/main" id="{F0498C94-9A95-4EA8-AF77-1904BEF966B2}"/>
              </a:ext>
            </a:extLst>
          </p:cNvPr>
          <p:cNvSpPr/>
          <p:nvPr/>
        </p:nvSpPr>
        <p:spPr>
          <a:xfrm>
            <a:off x="345408" y="3109080"/>
            <a:ext cx="4303504" cy="1477328"/>
          </a:xfrm>
          <a:prstGeom prst="rect">
            <a:avLst/>
          </a:prstGeom>
        </p:spPr>
        <p:txBody>
          <a:bodyPr wrap="square">
            <a:spAutoFit/>
          </a:bodyPr>
          <a:lstStyle/>
          <a:p>
            <a:r>
              <a:rPr lang="en-GB" b="1" dirty="0">
                <a:latin typeface="Gothic725 Blk BT" panose="020B0804020203020204" pitchFamily="34" charset="0"/>
              </a:rPr>
              <a:t>Stage 1: </a:t>
            </a:r>
            <a:r>
              <a:rPr lang="en-GB" dirty="0"/>
              <a:t>Breakdown the problem</a:t>
            </a:r>
          </a:p>
          <a:p>
            <a:pPr marL="285750" indent="-285750">
              <a:buFont typeface="Arial" panose="020B0604020202020204" pitchFamily="34" charset="0"/>
              <a:buChar char="•"/>
            </a:pPr>
            <a:r>
              <a:rPr lang="en-GB" dirty="0"/>
              <a:t>What do you need to know?</a:t>
            </a:r>
          </a:p>
          <a:p>
            <a:pPr marL="285750" indent="-285750">
              <a:buFont typeface="Arial" panose="020B0604020202020204" pitchFamily="34" charset="0"/>
              <a:buChar char="•"/>
            </a:pPr>
            <a:r>
              <a:rPr lang="en-GB" dirty="0"/>
              <a:t>Is the problem solvable?</a:t>
            </a:r>
          </a:p>
          <a:p>
            <a:pPr marL="285750" indent="-285750">
              <a:buFont typeface="Arial" panose="020B0604020202020204" pitchFamily="34" charset="0"/>
              <a:buChar char="•"/>
            </a:pPr>
            <a:r>
              <a:rPr lang="en-GB" dirty="0"/>
              <a:t>Can the problem be broken into smaller tasks to be solved?</a:t>
            </a:r>
          </a:p>
        </p:txBody>
      </p:sp>
      <p:sp>
        <p:nvSpPr>
          <p:cNvPr id="8" name="Rectangle 7">
            <a:extLst>
              <a:ext uri="{FF2B5EF4-FFF2-40B4-BE49-F238E27FC236}">
                <a16:creationId xmlns:a16="http://schemas.microsoft.com/office/drawing/2014/main" id="{D99E8B09-06DE-4178-A49E-75EC06B61214}"/>
              </a:ext>
            </a:extLst>
          </p:cNvPr>
          <p:cNvSpPr/>
          <p:nvPr/>
        </p:nvSpPr>
        <p:spPr>
          <a:xfrm>
            <a:off x="7154983" y="3109080"/>
            <a:ext cx="4303504" cy="1200329"/>
          </a:xfrm>
          <a:prstGeom prst="rect">
            <a:avLst/>
          </a:prstGeom>
        </p:spPr>
        <p:txBody>
          <a:bodyPr wrap="square">
            <a:spAutoFit/>
          </a:bodyPr>
          <a:lstStyle/>
          <a:p>
            <a:pPr marL="285750" indent="-285750">
              <a:buFont typeface="Arial" panose="020B0604020202020204" pitchFamily="34" charset="0"/>
              <a:buChar char="•"/>
            </a:pPr>
            <a:r>
              <a:rPr lang="en-GB" b="1" dirty="0">
                <a:latin typeface="Gothic725 Blk BT" panose="020B0804020203020204" pitchFamily="34" charset="0"/>
              </a:rPr>
              <a:t>Stage 2: </a:t>
            </a:r>
            <a:r>
              <a:rPr lang="en-GB" dirty="0"/>
              <a:t>Design the Solution</a:t>
            </a:r>
          </a:p>
          <a:p>
            <a:pPr marL="285750" indent="-285750">
              <a:buFont typeface="Arial" panose="020B0604020202020204" pitchFamily="34" charset="0"/>
              <a:buChar char="•"/>
            </a:pPr>
            <a:r>
              <a:rPr lang="en-GB" dirty="0"/>
              <a:t>List the things you will need to do.</a:t>
            </a:r>
          </a:p>
          <a:p>
            <a:pPr marL="285750" indent="-285750">
              <a:buFont typeface="Arial" panose="020B0604020202020204" pitchFamily="34" charset="0"/>
              <a:buChar char="•"/>
            </a:pPr>
            <a:r>
              <a:rPr lang="en-GB" dirty="0"/>
              <a:t>Are there any similar problems?</a:t>
            </a:r>
          </a:p>
          <a:p>
            <a:pPr marL="285750" indent="-285750">
              <a:buFont typeface="Arial" panose="020B0604020202020204" pitchFamily="34" charset="0"/>
              <a:buChar char="•"/>
            </a:pPr>
            <a:r>
              <a:rPr lang="en-GB" dirty="0"/>
              <a:t>Has the problem been solved before? </a:t>
            </a:r>
          </a:p>
        </p:txBody>
      </p:sp>
      <p:sp>
        <p:nvSpPr>
          <p:cNvPr id="9" name="TextBox 8">
            <a:extLst>
              <a:ext uri="{FF2B5EF4-FFF2-40B4-BE49-F238E27FC236}">
                <a16:creationId xmlns:a16="http://schemas.microsoft.com/office/drawing/2014/main" id="{9E7A31DE-21B2-42A0-8B7B-D6F70381AA4D}"/>
              </a:ext>
            </a:extLst>
          </p:cNvPr>
          <p:cNvSpPr txBox="1"/>
          <p:nvPr/>
        </p:nvSpPr>
        <p:spPr>
          <a:xfrm>
            <a:off x="578840" y="5301842"/>
            <a:ext cx="4874004" cy="646331"/>
          </a:xfrm>
          <a:prstGeom prst="rect">
            <a:avLst/>
          </a:prstGeom>
          <a:noFill/>
        </p:spPr>
        <p:txBody>
          <a:bodyPr wrap="square" rtlCol="0">
            <a:spAutoFit/>
          </a:bodyPr>
          <a:lstStyle/>
          <a:p>
            <a:r>
              <a:rPr lang="en-GB" b="1" dirty="0"/>
              <a:t>Sequence: </a:t>
            </a:r>
            <a:r>
              <a:rPr lang="en-GB" dirty="0"/>
              <a:t>When a list of instructions is carried out in order, one after the other. </a:t>
            </a:r>
            <a:endParaRPr lang="en-GB" b="1" dirty="0"/>
          </a:p>
        </p:txBody>
      </p:sp>
    </p:spTree>
    <p:extLst>
      <p:ext uri="{BB962C8B-B14F-4D97-AF65-F5344CB8AC3E}">
        <p14:creationId xmlns:p14="http://schemas.microsoft.com/office/powerpoint/2010/main" val="319929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890EAA-B782-4306-9FB3-3D74C50C538C}"/>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288FBA3F-ACD8-42E6-B767-ECAF955C6644}"/>
              </a:ext>
            </a:extLst>
          </p:cNvPr>
          <p:cNvSpPr>
            <a:spLocks noGrp="1"/>
          </p:cNvSpPr>
          <p:nvPr>
            <p:ph type="sldNum" sz="quarter" idx="12"/>
          </p:nvPr>
        </p:nvSpPr>
        <p:spPr/>
        <p:txBody>
          <a:bodyPr/>
          <a:lstStyle/>
          <a:p>
            <a:fld id="{8BA8EE58-72D2-4857-BFD4-7A0CDEAA5950}" type="slidenum">
              <a:rPr lang="en-GB" smtClean="0"/>
              <a:t>7</a:t>
            </a:fld>
            <a:endParaRPr lang="en-GB"/>
          </a:p>
        </p:txBody>
      </p:sp>
      <p:sp>
        <p:nvSpPr>
          <p:cNvPr id="6" name="TextBox 5">
            <a:extLst>
              <a:ext uri="{FF2B5EF4-FFF2-40B4-BE49-F238E27FC236}">
                <a16:creationId xmlns:a16="http://schemas.microsoft.com/office/drawing/2014/main" id="{260DAA07-277C-40FC-A4E9-BA34DBA2630B}"/>
              </a:ext>
            </a:extLst>
          </p:cNvPr>
          <p:cNvSpPr txBox="1"/>
          <p:nvPr/>
        </p:nvSpPr>
        <p:spPr>
          <a:xfrm>
            <a:off x="304131" y="1007709"/>
            <a:ext cx="11583737" cy="4801314"/>
          </a:xfrm>
          <a:prstGeom prst="rect">
            <a:avLst/>
          </a:prstGeom>
          <a:noFill/>
        </p:spPr>
        <p:txBody>
          <a:bodyPr wrap="square" rtlCol="0">
            <a:spAutoFit/>
          </a:bodyPr>
          <a:lstStyle/>
          <a:p>
            <a:r>
              <a:rPr lang="en-GB" b="1" dirty="0">
                <a:latin typeface="Gothic725 Blk BT" panose="020B0804020203020204" pitchFamily="34" charset="0"/>
              </a:rPr>
              <a:t>Abstraction.</a:t>
            </a:r>
          </a:p>
          <a:p>
            <a:endParaRPr lang="en-GB" b="1" dirty="0">
              <a:latin typeface="Gothic725 Blk BT" panose="020B0804020203020204" pitchFamily="34" charset="0"/>
            </a:endParaRPr>
          </a:p>
          <a:p>
            <a:r>
              <a:rPr lang="en-GB" dirty="0"/>
              <a:t>Abstraction is taking real-life situations and modelling it so that we can review it and think about it in a more effective manner than you might not be able to do normally. Abstraction is used to let us see the component parts of a large problem  which is used to </a:t>
            </a:r>
            <a:r>
              <a:rPr lang="en-GB" b="1" dirty="0"/>
              <a:t>help us tell the difference between what is important and what is not by filtering out unnecessary details. </a:t>
            </a:r>
          </a:p>
          <a:p>
            <a:endParaRPr lang="en-GB" dirty="0"/>
          </a:p>
          <a:p>
            <a:r>
              <a:rPr lang="en-GB" dirty="0"/>
              <a:t>Some examples of abstraction are:</a:t>
            </a:r>
          </a:p>
          <a:p>
            <a:endParaRPr lang="en-GB" sz="1100" dirty="0"/>
          </a:p>
          <a:p>
            <a:pPr marL="285750" indent="-285750">
              <a:buFont typeface="Arial" panose="020B0604020202020204" pitchFamily="34" charset="0"/>
              <a:buChar char="•"/>
            </a:pPr>
            <a:r>
              <a:rPr lang="en-GB" dirty="0"/>
              <a:t>A function in a program is a form of abstraction which is used to complete particular task.</a:t>
            </a:r>
          </a:p>
          <a:p>
            <a:pPr marL="285750" indent="-285750">
              <a:buFont typeface="Arial" panose="020B0604020202020204" pitchFamily="34" charset="0"/>
              <a:buChar char="•"/>
            </a:pPr>
            <a:r>
              <a:rPr lang="en-GB" dirty="0"/>
              <a:t>Layers in a network</a:t>
            </a:r>
            <a:r>
              <a:rPr lang="en-GB" b="1" dirty="0"/>
              <a:t>(See network layers lesson)</a:t>
            </a:r>
            <a:r>
              <a:rPr lang="en-GB" dirty="0"/>
              <a:t> this splits up the functional aspects of networks into separate more management tasks so you can review what is important at each stage. </a:t>
            </a:r>
          </a:p>
          <a:p>
            <a:pPr marL="285750" indent="-285750">
              <a:buFont typeface="Arial" panose="020B0604020202020204" pitchFamily="34" charset="0"/>
              <a:buChar char="•"/>
            </a:pPr>
            <a:r>
              <a:rPr lang="en-GB" dirty="0"/>
              <a:t>Maps: Map is used to provide us a paper based version of the surface of the earth. </a:t>
            </a: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sp>
        <p:nvSpPr>
          <p:cNvPr id="7" name="TextBox 6">
            <a:extLst>
              <a:ext uri="{FF2B5EF4-FFF2-40B4-BE49-F238E27FC236}">
                <a16:creationId xmlns:a16="http://schemas.microsoft.com/office/drawing/2014/main" id="{247DA95F-BB9C-4592-A09D-6368AEEF637F}"/>
              </a:ext>
            </a:extLst>
          </p:cNvPr>
          <p:cNvSpPr txBox="1"/>
          <p:nvPr/>
        </p:nvSpPr>
        <p:spPr>
          <a:xfrm>
            <a:off x="578840" y="5301842"/>
            <a:ext cx="4874004" cy="369332"/>
          </a:xfrm>
          <a:prstGeom prst="rect">
            <a:avLst/>
          </a:prstGeom>
          <a:noFill/>
        </p:spPr>
        <p:txBody>
          <a:bodyPr wrap="square" rtlCol="0">
            <a:spAutoFit/>
          </a:bodyPr>
          <a:lstStyle/>
          <a:p>
            <a:r>
              <a:rPr lang="en-GB" b="1" dirty="0"/>
              <a:t>Problem: </a:t>
            </a:r>
            <a:r>
              <a:rPr lang="en-GB" dirty="0"/>
              <a:t>Something that needs to be solved. </a:t>
            </a:r>
            <a:endParaRPr lang="en-GB" b="1" dirty="0"/>
          </a:p>
        </p:txBody>
      </p:sp>
    </p:spTree>
    <p:extLst>
      <p:ext uri="{BB962C8B-B14F-4D97-AF65-F5344CB8AC3E}">
        <p14:creationId xmlns:p14="http://schemas.microsoft.com/office/powerpoint/2010/main" val="39664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56D4C-664B-4A1C-88A4-F4455DEE5B81}"/>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8C0773A4-6B68-49E3-892C-A6AB9A27A29A}"/>
              </a:ext>
            </a:extLst>
          </p:cNvPr>
          <p:cNvSpPr>
            <a:spLocks noGrp="1"/>
          </p:cNvSpPr>
          <p:nvPr>
            <p:ph type="sldNum" sz="quarter" idx="12"/>
          </p:nvPr>
        </p:nvSpPr>
        <p:spPr/>
        <p:txBody>
          <a:bodyPr/>
          <a:lstStyle/>
          <a:p>
            <a:fld id="{8BA8EE58-72D2-4857-BFD4-7A0CDEAA5950}" type="slidenum">
              <a:rPr lang="en-GB" smtClean="0"/>
              <a:t>8</a:t>
            </a:fld>
            <a:endParaRPr lang="en-GB"/>
          </a:p>
        </p:txBody>
      </p:sp>
      <p:sp>
        <p:nvSpPr>
          <p:cNvPr id="6" name="TextBox 5">
            <a:extLst>
              <a:ext uri="{FF2B5EF4-FFF2-40B4-BE49-F238E27FC236}">
                <a16:creationId xmlns:a16="http://schemas.microsoft.com/office/drawing/2014/main" id="{12014D6F-20BD-4366-9DE4-317A54CF61E9}"/>
              </a:ext>
            </a:extLst>
          </p:cNvPr>
          <p:cNvSpPr txBox="1"/>
          <p:nvPr/>
        </p:nvSpPr>
        <p:spPr>
          <a:xfrm>
            <a:off x="304131" y="1007709"/>
            <a:ext cx="11583737" cy="2862322"/>
          </a:xfrm>
          <a:prstGeom prst="rect">
            <a:avLst/>
          </a:prstGeom>
          <a:noFill/>
        </p:spPr>
        <p:txBody>
          <a:bodyPr wrap="square" rtlCol="0">
            <a:spAutoFit/>
          </a:bodyPr>
          <a:lstStyle/>
          <a:p>
            <a:r>
              <a:rPr lang="en-GB" b="1" dirty="0">
                <a:latin typeface="Gothic725 Blk BT" panose="020B0804020203020204" pitchFamily="34" charset="0"/>
              </a:rPr>
              <a:t>Abstraction.</a:t>
            </a:r>
          </a:p>
          <a:p>
            <a:endParaRPr lang="en-GB" b="1" dirty="0">
              <a:latin typeface="Gothic725 Blk BT" panose="020B0804020203020204" pitchFamily="34" charset="0"/>
            </a:endParaRPr>
          </a:p>
          <a:p>
            <a:r>
              <a:rPr lang="en-GB" dirty="0"/>
              <a:t>Still not sure?</a:t>
            </a:r>
          </a:p>
          <a:p>
            <a:endParaRPr lang="en-GB" dirty="0"/>
          </a:p>
          <a:p>
            <a:r>
              <a:rPr lang="en-GB" dirty="0"/>
              <a:t>Imagine if somebody said to you that they had seen a car. We know what they mean because we abstracted all the essential features into a mental image of what we know as a car. We filtered out all of the unnecessary detail.</a:t>
            </a: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2050" name="Picture 2" descr="https://thumbs.dreamstime.com/b/young-man-thinking-car-serious-expression-next-to-thought-bubble-truck-isolated-white-91589461.jpg">
            <a:extLst>
              <a:ext uri="{FF2B5EF4-FFF2-40B4-BE49-F238E27FC236}">
                <a16:creationId xmlns:a16="http://schemas.microsoft.com/office/drawing/2014/main" id="{9904AE10-20B0-480E-8FA6-5248305762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86" b="-1"/>
          <a:stretch/>
        </p:blipFill>
        <p:spPr bwMode="auto">
          <a:xfrm>
            <a:off x="943091" y="2684477"/>
            <a:ext cx="2244627" cy="19756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B90F15-3478-4C53-BDC4-2D56DA572CAF}"/>
              </a:ext>
            </a:extLst>
          </p:cNvPr>
          <p:cNvSpPr txBox="1"/>
          <p:nvPr/>
        </p:nvSpPr>
        <p:spPr>
          <a:xfrm>
            <a:off x="520117" y="5377343"/>
            <a:ext cx="4874004" cy="923330"/>
          </a:xfrm>
          <a:prstGeom prst="rect">
            <a:avLst/>
          </a:prstGeom>
          <a:noFill/>
        </p:spPr>
        <p:txBody>
          <a:bodyPr wrap="square" rtlCol="0">
            <a:spAutoFit/>
          </a:bodyPr>
          <a:lstStyle/>
          <a:p>
            <a:r>
              <a:rPr lang="en-GB" b="1" dirty="0"/>
              <a:t>Flow chart: </a:t>
            </a:r>
            <a:r>
              <a:rPr lang="en-GB" dirty="0"/>
              <a:t>Visual diagram to support the development of algorithms to solve a given problem. </a:t>
            </a:r>
            <a:endParaRPr lang="en-GB" b="1" dirty="0"/>
          </a:p>
        </p:txBody>
      </p:sp>
    </p:spTree>
    <p:extLst>
      <p:ext uri="{BB962C8B-B14F-4D97-AF65-F5344CB8AC3E}">
        <p14:creationId xmlns:p14="http://schemas.microsoft.com/office/powerpoint/2010/main" val="282080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890EAA-B782-4306-9FB3-3D74C50C538C}"/>
              </a:ext>
            </a:extLst>
          </p:cNvPr>
          <p:cNvSpPr>
            <a:spLocks noGrp="1"/>
          </p:cNvSpPr>
          <p:nvPr>
            <p:ph type="ftr" sz="quarter" idx="11"/>
          </p:nvPr>
        </p:nvSpPr>
        <p:spPr/>
        <p:txBody>
          <a:bodyPr/>
          <a:lstStyle/>
          <a:p>
            <a:r>
              <a:rPr lang="en-GB"/>
              <a:t>© Next Step Computing</a:t>
            </a:r>
          </a:p>
        </p:txBody>
      </p:sp>
      <p:sp>
        <p:nvSpPr>
          <p:cNvPr id="5" name="Slide Number Placeholder 4">
            <a:extLst>
              <a:ext uri="{FF2B5EF4-FFF2-40B4-BE49-F238E27FC236}">
                <a16:creationId xmlns:a16="http://schemas.microsoft.com/office/drawing/2014/main" id="{288FBA3F-ACD8-42E6-B767-ECAF955C6644}"/>
              </a:ext>
            </a:extLst>
          </p:cNvPr>
          <p:cNvSpPr>
            <a:spLocks noGrp="1"/>
          </p:cNvSpPr>
          <p:nvPr>
            <p:ph type="sldNum" sz="quarter" idx="12"/>
          </p:nvPr>
        </p:nvSpPr>
        <p:spPr/>
        <p:txBody>
          <a:bodyPr/>
          <a:lstStyle/>
          <a:p>
            <a:fld id="{8BA8EE58-72D2-4857-BFD4-7A0CDEAA5950}" type="slidenum">
              <a:rPr lang="en-GB" smtClean="0"/>
              <a:t>9</a:t>
            </a:fld>
            <a:endParaRPr lang="en-GB"/>
          </a:p>
        </p:txBody>
      </p:sp>
      <p:sp>
        <p:nvSpPr>
          <p:cNvPr id="6" name="TextBox 5">
            <a:extLst>
              <a:ext uri="{FF2B5EF4-FFF2-40B4-BE49-F238E27FC236}">
                <a16:creationId xmlns:a16="http://schemas.microsoft.com/office/drawing/2014/main" id="{260DAA07-277C-40FC-A4E9-BA34DBA2630B}"/>
              </a:ext>
            </a:extLst>
          </p:cNvPr>
          <p:cNvSpPr txBox="1"/>
          <p:nvPr/>
        </p:nvSpPr>
        <p:spPr>
          <a:xfrm>
            <a:off x="345408" y="1167100"/>
            <a:ext cx="2910979" cy="3970318"/>
          </a:xfrm>
          <a:prstGeom prst="rect">
            <a:avLst/>
          </a:prstGeom>
          <a:noFill/>
        </p:spPr>
        <p:txBody>
          <a:bodyPr wrap="square" rtlCol="0">
            <a:spAutoFit/>
          </a:bodyPr>
          <a:lstStyle/>
          <a:p>
            <a:r>
              <a:rPr lang="en-GB" b="1" dirty="0">
                <a:latin typeface="Gothic725 Blk BT" panose="020B0804020203020204" pitchFamily="34" charset="0"/>
              </a:rPr>
              <a:t>Abstraction.</a:t>
            </a:r>
          </a:p>
          <a:p>
            <a:endParaRPr lang="en-GB" dirty="0">
              <a:latin typeface="Gothic725 Blk BT" panose="020B0804020203020204" pitchFamily="34" charset="0"/>
            </a:endParaRPr>
          </a:p>
          <a:p>
            <a:r>
              <a:rPr lang="en-GB" dirty="0"/>
              <a:t>Thinking Task:</a:t>
            </a:r>
          </a:p>
          <a:p>
            <a:endParaRPr lang="en-GB" dirty="0"/>
          </a:p>
          <a:p>
            <a:pPr marL="285750" indent="-285750">
              <a:buFont typeface="Arial" panose="020B0604020202020204" pitchFamily="34" charset="0"/>
              <a:buChar char="•"/>
            </a:pPr>
            <a:r>
              <a:rPr lang="en-GB" dirty="0"/>
              <a:t>What is this image?</a:t>
            </a:r>
          </a:p>
          <a:p>
            <a:pPr marL="285750" indent="-285750">
              <a:buFont typeface="Arial" panose="020B0604020202020204" pitchFamily="34" charset="0"/>
              <a:buChar char="•"/>
            </a:pPr>
            <a:r>
              <a:rPr lang="en-GB" dirty="0"/>
              <a:t>Which image is the abstraction?</a:t>
            </a:r>
          </a:p>
          <a:p>
            <a:pPr marL="285750" indent="-285750">
              <a:buFont typeface="Arial" panose="020B0604020202020204" pitchFamily="34" charset="0"/>
              <a:buChar char="•"/>
            </a:pPr>
            <a:r>
              <a:rPr lang="en-GB" dirty="0"/>
              <a:t>Explain why you have made this choice.</a:t>
            </a:r>
          </a:p>
          <a:p>
            <a:endParaRPr lang="en-GB" b="1" dirty="0">
              <a:latin typeface="Gothic725 Blk BT" panose="020B0804020203020204" pitchFamily="34" charset="0"/>
            </a:endParaRPr>
          </a:p>
          <a:p>
            <a:endParaRPr lang="en-GB" dirty="0"/>
          </a:p>
          <a:p>
            <a:endParaRPr lang="en-GB" dirty="0"/>
          </a:p>
          <a:p>
            <a:endParaRPr lang="en-GB" b="1" dirty="0">
              <a:latin typeface="Gothic725 Blk BT" panose="020B0804020203020204" pitchFamily="34" charset="0"/>
            </a:endParaRPr>
          </a:p>
          <a:p>
            <a:endParaRPr lang="en-GB" b="1" dirty="0">
              <a:latin typeface="Gothic725 Blk BT" panose="020B0804020203020204" pitchFamily="34" charset="0"/>
            </a:endParaRPr>
          </a:p>
        </p:txBody>
      </p:sp>
      <p:pic>
        <p:nvPicPr>
          <p:cNvPr id="1026" name="Picture 2" descr="http://blog.mrmeyer.com/wp-content/uploads/121119_2hi.jpg">
            <a:extLst>
              <a:ext uri="{FF2B5EF4-FFF2-40B4-BE49-F238E27FC236}">
                <a16:creationId xmlns:a16="http://schemas.microsoft.com/office/drawing/2014/main" id="{43052B63-9672-47F9-9B42-887C25FD5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387" y="1803634"/>
            <a:ext cx="3368061" cy="2526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theartfulmodellerdotcom.files.wordpress.com/2015/11/modern-tube-map-extract.png">
            <a:extLst>
              <a:ext uri="{FF2B5EF4-FFF2-40B4-BE49-F238E27FC236}">
                <a16:creationId xmlns:a16="http://schemas.microsoft.com/office/drawing/2014/main" id="{0932CE7D-991F-4AF5-9638-62B52FE7A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955" y="1803635"/>
            <a:ext cx="4889006" cy="2526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7A9382-B2D0-44C0-9A1D-D13E7D7A1120}"/>
              </a:ext>
            </a:extLst>
          </p:cNvPr>
          <p:cNvSpPr/>
          <p:nvPr/>
        </p:nvSpPr>
        <p:spPr>
          <a:xfrm>
            <a:off x="3226296" y="1388893"/>
            <a:ext cx="3428242" cy="327172"/>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Image 1</a:t>
            </a:r>
          </a:p>
        </p:txBody>
      </p:sp>
      <p:sp>
        <p:nvSpPr>
          <p:cNvPr id="8" name="Rectangle 7">
            <a:extLst>
              <a:ext uri="{FF2B5EF4-FFF2-40B4-BE49-F238E27FC236}">
                <a16:creationId xmlns:a16="http://schemas.microsoft.com/office/drawing/2014/main" id="{B36CC847-0588-490B-9520-3E2BAC369E6A}"/>
              </a:ext>
            </a:extLst>
          </p:cNvPr>
          <p:cNvSpPr/>
          <p:nvPr/>
        </p:nvSpPr>
        <p:spPr>
          <a:xfrm>
            <a:off x="6869855" y="1388893"/>
            <a:ext cx="4928884" cy="327172"/>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Image 2</a:t>
            </a:r>
          </a:p>
        </p:txBody>
      </p:sp>
      <p:sp>
        <p:nvSpPr>
          <p:cNvPr id="9" name="TextBox 8">
            <a:extLst>
              <a:ext uri="{FF2B5EF4-FFF2-40B4-BE49-F238E27FC236}">
                <a16:creationId xmlns:a16="http://schemas.microsoft.com/office/drawing/2014/main" id="{92E33D80-BC12-4FDF-912C-72B5400F1F52}"/>
              </a:ext>
            </a:extLst>
          </p:cNvPr>
          <p:cNvSpPr txBox="1"/>
          <p:nvPr/>
        </p:nvSpPr>
        <p:spPr>
          <a:xfrm>
            <a:off x="306916" y="5364024"/>
            <a:ext cx="5789084"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Computational Thinking: </a:t>
            </a:r>
            <a:r>
              <a:rPr lang="en-GB" dirty="0"/>
              <a:t>Solving problems by breaking the problem into smaller stages and thinking in a logical manner. </a:t>
            </a:r>
            <a:endParaRPr lang="en-GB" b="1" dirty="0"/>
          </a:p>
        </p:txBody>
      </p:sp>
    </p:spTree>
    <p:extLst>
      <p:ext uri="{BB962C8B-B14F-4D97-AF65-F5344CB8AC3E}">
        <p14:creationId xmlns:p14="http://schemas.microsoft.com/office/powerpoint/2010/main" val="1572051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1427</Words>
  <Application>Microsoft Office PowerPoint</Application>
  <PresentationFormat>Widescreen</PresentationFormat>
  <Paragraphs>210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Gothic725 Blk BT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Bruce</dc:creator>
  <cp:lastModifiedBy>NextStepComputing</cp:lastModifiedBy>
  <cp:revision>37</cp:revision>
  <dcterms:created xsi:type="dcterms:W3CDTF">2018-01-15T20:57:40Z</dcterms:created>
  <dcterms:modified xsi:type="dcterms:W3CDTF">2018-01-22T22:44:27Z</dcterms:modified>
</cp:coreProperties>
</file>